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Nuni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2BD2C59-77D7-4D19-B9C0-7CA41A5EA2BF}">
  <a:tblStyle styleId="{A2BD2C59-77D7-4D19-B9C0-7CA41A5EA2B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Nunito-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Nunito-italic.fntdata"/><Relationship Id="rId12" Type="http://schemas.openxmlformats.org/officeDocument/2006/relationships/slide" Target="slides/slide6.xml"/><Relationship Id="rId34" Type="http://schemas.openxmlformats.org/officeDocument/2006/relationships/font" Target="fonts/Nunito-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Nuni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jpg>
</file>

<file path=ppt/media/image13.png>
</file>

<file path=ppt/media/image14.jpg>
</file>

<file path=ppt/media/image15.png>
</file>

<file path=ppt/media/image16.png>
</file>

<file path=ppt/media/image17.gif>
</file>

<file path=ppt/media/image2.gif>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e30f41e98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e30f41e98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e30f41e98d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e30f41e98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e30f41e98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e30f41e98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2af9074f4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2af9074f4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2af9074f4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2af9074f4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2af9074f4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2af9074f4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2af9074f45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2af9074f45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2af9074f4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2af9074f4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2af9074f4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2af9074f4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2af9074f45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2af9074f45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438f0d1738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438f0d1738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2af9074f45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2af9074f45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2af9074f45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2af9074f4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2af9074f45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2af9074f45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2af9074f45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2af9074f45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438af696b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438af696b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55804b3ee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55804b3ee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2af9074f45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2af9074f45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2af9074f45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2af9074f45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438f0d1738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438f0d1738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438f0d1738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438f0d1738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438f0d1738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438f0d1738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4454dd13ae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4454dd13ae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e30f41e9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e30f41e9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e30f41e98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e30f41e98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jpg"/><Relationship Id="rId4"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613225" y="371975"/>
            <a:ext cx="7938300" cy="68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b="1" lang="en" sz="2000">
                <a:solidFill>
                  <a:srgbClr val="000000"/>
                </a:solidFill>
                <a:latin typeface="Times New Roman"/>
                <a:ea typeface="Times New Roman"/>
                <a:cs typeface="Times New Roman"/>
                <a:sym typeface="Times New Roman"/>
              </a:rPr>
              <a:t>GIRIJANANDA CHOWDHURY INSTITUTE OF MANAGEMENT AND TECHNOLOGY, AZARA</a:t>
            </a:r>
            <a:endParaRPr sz="2000">
              <a:solidFill>
                <a:srgbClr val="000000"/>
              </a:solidFill>
              <a:latin typeface="Times New Roman"/>
              <a:ea typeface="Times New Roman"/>
              <a:cs typeface="Times New Roman"/>
              <a:sym typeface="Times New Roman"/>
            </a:endParaRPr>
          </a:p>
        </p:txBody>
      </p:sp>
      <p:sp>
        <p:nvSpPr>
          <p:cNvPr id="129" name="Google Shape;129;p13"/>
          <p:cNvSpPr txBox="1"/>
          <p:nvPr>
            <p:ph idx="1" type="subTitle"/>
          </p:nvPr>
        </p:nvSpPr>
        <p:spPr>
          <a:xfrm>
            <a:off x="613225" y="2330700"/>
            <a:ext cx="7938300" cy="619200"/>
          </a:xfrm>
          <a:prstGeom prst="rect">
            <a:avLst/>
          </a:prstGeom>
        </p:spPr>
        <p:txBody>
          <a:bodyPr anchorCtr="0" anchor="t" bIns="91425" lIns="91425" spcFirstLastPara="1" rIns="91425" wrap="square" tIns="91425">
            <a:normAutofit fontScale="25000"/>
          </a:bodyPr>
          <a:lstStyle/>
          <a:p>
            <a:pPr indent="0" lvl="0" marL="0" rtl="0" algn="ctr">
              <a:lnSpc>
                <a:spcPct val="115000"/>
              </a:lnSpc>
              <a:spcBef>
                <a:spcPts val="0"/>
              </a:spcBef>
              <a:spcAft>
                <a:spcPts val="0"/>
              </a:spcAft>
              <a:buClr>
                <a:schemeClr val="dk1"/>
              </a:buClr>
              <a:buSzPts val="275"/>
              <a:buFont typeface="Arial"/>
              <a:buNone/>
            </a:pPr>
            <a:r>
              <a:rPr b="1" lang="en" sz="7041" u="sng">
                <a:solidFill>
                  <a:srgbClr val="121D22"/>
                </a:solidFill>
                <a:highlight>
                  <a:schemeClr val="dk1"/>
                </a:highlight>
                <a:latin typeface="Times New Roman"/>
                <a:ea typeface="Times New Roman"/>
                <a:cs typeface="Times New Roman"/>
                <a:sym typeface="Times New Roman"/>
              </a:rPr>
              <a:t>TOPIC:</a:t>
            </a:r>
            <a:r>
              <a:rPr b="1" lang="en" sz="7041">
                <a:solidFill>
                  <a:srgbClr val="121D22"/>
                </a:solidFill>
                <a:highlight>
                  <a:schemeClr val="dk1"/>
                </a:highlight>
                <a:latin typeface="Times New Roman"/>
                <a:ea typeface="Times New Roman"/>
                <a:cs typeface="Times New Roman"/>
                <a:sym typeface="Times New Roman"/>
              </a:rPr>
              <a:t>  TWITTER SENTIMENT ANALYSIS USING MACHINE LEARNING</a:t>
            </a:r>
            <a:endParaRPr b="1" sz="7200">
              <a:solidFill>
                <a:srgbClr val="121D22"/>
              </a:solidFill>
              <a:highlight>
                <a:schemeClr val="dk1"/>
              </a:highlight>
              <a:latin typeface="Times New Roman"/>
              <a:ea typeface="Times New Roman"/>
              <a:cs typeface="Times New Roman"/>
              <a:sym typeface="Times New Roman"/>
            </a:endParaRPr>
          </a:p>
          <a:p>
            <a:pPr indent="0" lvl="0" marL="0" rtl="0" algn="ctr">
              <a:spcBef>
                <a:spcPts val="0"/>
              </a:spcBef>
              <a:spcAft>
                <a:spcPts val="0"/>
              </a:spcAft>
              <a:buNone/>
            </a:pPr>
            <a:r>
              <a:t/>
            </a:r>
            <a:endParaRPr>
              <a:solidFill>
                <a:schemeClr val="dk1"/>
              </a:solidFill>
            </a:endParaRPr>
          </a:p>
        </p:txBody>
      </p:sp>
      <p:pic>
        <p:nvPicPr>
          <p:cNvPr id="130" name="Google Shape;130;p13"/>
          <p:cNvPicPr preferRelativeResize="0"/>
          <p:nvPr/>
        </p:nvPicPr>
        <p:blipFill rotWithShape="1">
          <a:blip r:embed="rId3">
            <a:alphaModFix/>
          </a:blip>
          <a:srcRect b="0" l="0" r="0" t="0"/>
          <a:stretch/>
        </p:blipFill>
        <p:spPr>
          <a:xfrm>
            <a:off x="403225" y="984025"/>
            <a:ext cx="1189825" cy="1346675"/>
          </a:xfrm>
          <a:prstGeom prst="rect">
            <a:avLst/>
          </a:prstGeom>
          <a:noFill/>
          <a:ln>
            <a:noFill/>
          </a:ln>
        </p:spPr>
      </p:pic>
      <p:pic>
        <p:nvPicPr>
          <p:cNvPr id="131" name="Google Shape;131;p13"/>
          <p:cNvPicPr preferRelativeResize="0"/>
          <p:nvPr/>
        </p:nvPicPr>
        <p:blipFill>
          <a:blip r:embed="rId4">
            <a:alphaModFix/>
          </a:blip>
          <a:stretch>
            <a:fillRect/>
          </a:stretch>
        </p:blipFill>
        <p:spPr>
          <a:xfrm>
            <a:off x="7455299" y="909625"/>
            <a:ext cx="1377001" cy="1346675"/>
          </a:xfrm>
          <a:prstGeom prst="rect">
            <a:avLst/>
          </a:prstGeom>
          <a:noFill/>
          <a:ln>
            <a:noFill/>
          </a:ln>
        </p:spPr>
      </p:pic>
      <p:sp>
        <p:nvSpPr>
          <p:cNvPr id="132" name="Google Shape;132;p13"/>
          <p:cNvSpPr txBox="1"/>
          <p:nvPr/>
        </p:nvSpPr>
        <p:spPr>
          <a:xfrm>
            <a:off x="1709425" y="1222500"/>
            <a:ext cx="5745900" cy="1108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n" sz="2000">
                <a:solidFill>
                  <a:schemeClr val="dk1"/>
                </a:solidFill>
                <a:highlight>
                  <a:srgbClr val="FF9900"/>
                </a:highlight>
                <a:latin typeface="Times New Roman"/>
                <a:ea typeface="Times New Roman"/>
                <a:cs typeface="Times New Roman"/>
                <a:sym typeface="Times New Roman"/>
              </a:rPr>
              <a:t>DEPARTMENT OF COMPUTER SCIENCE AND ENGINEERING</a:t>
            </a:r>
            <a:endParaRPr sz="2000">
              <a:solidFill>
                <a:schemeClr val="dk1"/>
              </a:solidFill>
              <a:highlight>
                <a:srgbClr val="FF9900"/>
              </a:highlight>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33" name="Google Shape;133;p13"/>
          <p:cNvSpPr txBox="1"/>
          <p:nvPr/>
        </p:nvSpPr>
        <p:spPr>
          <a:xfrm>
            <a:off x="2275875" y="3024288"/>
            <a:ext cx="4744500" cy="2241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b="1" lang="en" sz="1300" u="sng">
                <a:latin typeface="Times New Roman"/>
                <a:ea typeface="Times New Roman"/>
                <a:cs typeface="Times New Roman"/>
                <a:sym typeface="Times New Roman"/>
              </a:rPr>
              <a:t>GROUP MEMBERS:</a:t>
            </a:r>
            <a:endParaRPr b="1" sz="1300">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b="1" lang="en" sz="1300">
                <a:latin typeface="Times New Roman"/>
                <a:ea typeface="Times New Roman"/>
                <a:cs typeface="Times New Roman"/>
                <a:sym typeface="Times New Roman"/>
              </a:rPr>
              <a:t>MANAS PRATIM DUTTA - 190310007028</a:t>
            </a:r>
            <a:endParaRPr b="1" sz="1300">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b="1" lang="en" sz="1300">
                <a:latin typeface="Times New Roman"/>
                <a:ea typeface="Times New Roman"/>
                <a:cs typeface="Times New Roman"/>
                <a:sym typeface="Times New Roman"/>
              </a:rPr>
              <a:t>NITU ALAM - 190310007031</a:t>
            </a:r>
            <a:endParaRPr b="1" sz="1300">
              <a:latin typeface="Times New Roman"/>
              <a:ea typeface="Times New Roman"/>
              <a:cs typeface="Times New Roman"/>
              <a:sym typeface="Times New Roman"/>
            </a:endParaRPr>
          </a:p>
          <a:p>
            <a:pPr indent="0" lvl="0" marL="0" rtl="0" algn="ctr">
              <a:lnSpc>
                <a:spcPct val="115000"/>
              </a:lnSpc>
              <a:spcBef>
                <a:spcPts val="0"/>
              </a:spcBef>
              <a:spcAft>
                <a:spcPts val="0"/>
              </a:spcAft>
              <a:buClr>
                <a:schemeClr val="dk1"/>
              </a:buClr>
              <a:buSzPts val="1100"/>
              <a:buFont typeface="Arial"/>
              <a:buNone/>
            </a:pPr>
            <a:r>
              <a:rPr b="1" lang="en" sz="1300">
                <a:latin typeface="Times New Roman"/>
                <a:ea typeface="Times New Roman"/>
                <a:cs typeface="Times New Roman"/>
                <a:sym typeface="Times New Roman"/>
              </a:rPr>
              <a:t> </a:t>
            </a:r>
            <a:endParaRPr b="1" sz="1300">
              <a:latin typeface="Times New Roman"/>
              <a:ea typeface="Times New Roman"/>
              <a:cs typeface="Times New Roman"/>
              <a:sym typeface="Times New Roman"/>
            </a:endParaRPr>
          </a:p>
          <a:p>
            <a:pPr indent="0" lvl="0" marL="0" rtl="0" algn="ctr">
              <a:lnSpc>
                <a:spcPct val="115000"/>
              </a:lnSpc>
              <a:spcBef>
                <a:spcPts val="0"/>
              </a:spcBef>
              <a:spcAft>
                <a:spcPts val="0"/>
              </a:spcAft>
              <a:buClr>
                <a:schemeClr val="dk1"/>
              </a:buClr>
              <a:buSzPts val="1100"/>
              <a:buFont typeface="Arial"/>
              <a:buNone/>
            </a:pPr>
            <a:r>
              <a:rPr b="1" lang="en" sz="1300" u="sng">
                <a:latin typeface="Times New Roman"/>
                <a:ea typeface="Times New Roman"/>
                <a:cs typeface="Times New Roman"/>
                <a:sym typeface="Times New Roman"/>
              </a:rPr>
              <a:t>PROJECT GUIDE:</a:t>
            </a:r>
            <a:endParaRPr b="1" sz="1300" u="sng">
              <a:latin typeface="Times New Roman"/>
              <a:ea typeface="Times New Roman"/>
              <a:cs typeface="Times New Roman"/>
              <a:sym typeface="Times New Roman"/>
            </a:endParaRPr>
          </a:p>
          <a:p>
            <a:pPr indent="0" lvl="0" marL="0" rtl="0" algn="ctr">
              <a:lnSpc>
                <a:spcPct val="115000"/>
              </a:lnSpc>
              <a:spcBef>
                <a:spcPts val="0"/>
              </a:spcBef>
              <a:spcAft>
                <a:spcPts val="0"/>
              </a:spcAft>
              <a:buClr>
                <a:schemeClr val="dk1"/>
              </a:buClr>
              <a:buSzPts val="1100"/>
              <a:buFont typeface="Arial"/>
              <a:buNone/>
            </a:pPr>
            <a:r>
              <a:rPr b="1" lang="en" sz="1300">
                <a:latin typeface="Times New Roman"/>
                <a:ea typeface="Times New Roman"/>
                <a:cs typeface="Times New Roman"/>
                <a:sym typeface="Times New Roman"/>
              </a:rPr>
              <a:t>RITUSHREE DUTTA</a:t>
            </a:r>
            <a:endParaRPr b="1" sz="1300">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b="1" lang="en" sz="1300">
                <a:latin typeface="Times New Roman"/>
                <a:ea typeface="Times New Roman"/>
                <a:cs typeface="Times New Roman"/>
                <a:sym typeface="Times New Roman"/>
              </a:rPr>
              <a:t>ASSISTANT PROFESSOR,CSE,</a:t>
            </a:r>
            <a:endParaRPr b="1" sz="1300">
              <a:latin typeface="Times New Roman"/>
              <a:ea typeface="Times New Roman"/>
              <a:cs typeface="Times New Roman"/>
              <a:sym typeface="Times New Roman"/>
            </a:endParaRPr>
          </a:p>
          <a:p>
            <a:pPr indent="0" lvl="0" marL="0" rtl="0" algn="ctr">
              <a:lnSpc>
                <a:spcPct val="115000"/>
              </a:lnSpc>
              <a:spcBef>
                <a:spcPts val="0"/>
              </a:spcBef>
              <a:spcAft>
                <a:spcPts val="0"/>
              </a:spcAft>
              <a:buClr>
                <a:schemeClr val="dk1"/>
              </a:buClr>
              <a:buSzPts val="1100"/>
              <a:buFont typeface="Arial"/>
              <a:buNone/>
            </a:pPr>
            <a:r>
              <a:rPr b="1" lang="en" sz="1300">
                <a:latin typeface="Times New Roman"/>
                <a:ea typeface="Times New Roman"/>
                <a:cs typeface="Times New Roman"/>
                <a:sym typeface="Times New Roman"/>
              </a:rPr>
              <a:t>GIMT</a:t>
            </a:r>
            <a:endParaRPr b="1" sz="1300">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560775" y="581600"/>
            <a:ext cx="7764000" cy="786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2600" u="sng">
                <a:solidFill>
                  <a:schemeClr val="dk2"/>
                </a:solidFill>
                <a:latin typeface="Times New Roman"/>
                <a:ea typeface="Times New Roman"/>
                <a:cs typeface="Times New Roman"/>
                <a:sym typeface="Times New Roman"/>
              </a:rPr>
              <a:t>IMPORTED MODULES/LIBRARIES</a:t>
            </a:r>
            <a:endParaRPr b="1" sz="2600" u="sng">
              <a:solidFill>
                <a:schemeClr val="dk2"/>
              </a:solidFill>
              <a:latin typeface="Times New Roman"/>
              <a:ea typeface="Times New Roman"/>
              <a:cs typeface="Times New Roman"/>
              <a:sym typeface="Times New Roman"/>
            </a:endParaRPr>
          </a:p>
        </p:txBody>
      </p:sp>
      <p:sp>
        <p:nvSpPr>
          <p:cNvPr id="203" name="Google Shape;203;p22"/>
          <p:cNvSpPr txBox="1"/>
          <p:nvPr>
            <p:ph idx="1" type="body"/>
          </p:nvPr>
        </p:nvSpPr>
        <p:spPr>
          <a:xfrm>
            <a:off x="819150" y="1538325"/>
            <a:ext cx="7505700" cy="3201600"/>
          </a:xfrm>
          <a:prstGeom prst="rect">
            <a:avLst/>
          </a:prstGeom>
        </p:spPr>
        <p:txBody>
          <a:bodyPr anchorCtr="0" anchor="t" bIns="91425" lIns="91425" spcFirstLastPara="1" rIns="91425" wrap="square" tIns="91425">
            <a:normAutofit/>
          </a:bodyPr>
          <a:lstStyle/>
          <a:p>
            <a:pPr indent="-349250" lvl="0" marL="457200" rtl="0" algn="just">
              <a:lnSpc>
                <a:spcPct val="150000"/>
              </a:lnSpc>
              <a:spcBef>
                <a:spcPts val="0"/>
              </a:spcBef>
              <a:spcAft>
                <a:spcPts val="0"/>
              </a:spcAft>
              <a:buSzPts val="1900"/>
              <a:buFont typeface="Times New Roman"/>
              <a:buChar char="❖"/>
            </a:pPr>
            <a:r>
              <a:rPr lang="en" sz="1900">
                <a:latin typeface="Times New Roman"/>
                <a:ea typeface="Times New Roman"/>
                <a:cs typeface="Times New Roman"/>
                <a:sym typeface="Times New Roman"/>
              </a:rPr>
              <a:t>Data Manipulation Libraries:  (Numpy, Pandas, RE, String)</a:t>
            </a:r>
            <a:endParaRPr sz="1900">
              <a:latin typeface="Times New Roman"/>
              <a:ea typeface="Times New Roman"/>
              <a:cs typeface="Times New Roman"/>
              <a:sym typeface="Times New Roman"/>
            </a:endParaRPr>
          </a:p>
          <a:p>
            <a:pPr indent="-349250" lvl="0" marL="457200" rtl="0" algn="just">
              <a:lnSpc>
                <a:spcPct val="150000"/>
              </a:lnSpc>
              <a:spcBef>
                <a:spcPts val="0"/>
              </a:spcBef>
              <a:spcAft>
                <a:spcPts val="0"/>
              </a:spcAft>
              <a:buSzPts val="1900"/>
              <a:buFont typeface="Times New Roman"/>
              <a:buChar char="❖"/>
            </a:pPr>
            <a:r>
              <a:rPr lang="en" sz="1900">
                <a:latin typeface="Times New Roman"/>
                <a:ea typeface="Times New Roman"/>
                <a:cs typeface="Times New Roman"/>
                <a:sym typeface="Times New Roman"/>
              </a:rPr>
              <a:t>Data Visualization Libraries:  (Matplotlib, Seaborn)</a:t>
            </a:r>
            <a:endParaRPr sz="1900">
              <a:latin typeface="Times New Roman"/>
              <a:ea typeface="Times New Roman"/>
              <a:cs typeface="Times New Roman"/>
              <a:sym typeface="Times New Roman"/>
            </a:endParaRPr>
          </a:p>
          <a:p>
            <a:pPr indent="-349250" lvl="0" marL="457200" rtl="0" algn="just">
              <a:lnSpc>
                <a:spcPct val="150000"/>
              </a:lnSpc>
              <a:spcBef>
                <a:spcPts val="0"/>
              </a:spcBef>
              <a:spcAft>
                <a:spcPts val="0"/>
              </a:spcAft>
              <a:buSzPts val="1900"/>
              <a:buFont typeface="Times New Roman"/>
              <a:buChar char="❖"/>
            </a:pPr>
            <a:r>
              <a:rPr lang="en" sz="1900">
                <a:latin typeface="Times New Roman"/>
                <a:ea typeface="Times New Roman"/>
                <a:cs typeface="Times New Roman"/>
                <a:sym typeface="Times New Roman"/>
              </a:rPr>
              <a:t>Data Preprocessing Libraries: (NLTK, PorterStemmer)</a:t>
            </a:r>
            <a:endParaRPr sz="1900">
              <a:latin typeface="Times New Roman"/>
              <a:ea typeface="Times New Roman"/>
              <a:cs typeface="Times New Roman"/>
              <a:sym typeface="Times New Roman"/>
            </a:endParaRPr>
          </a:p>
          <a:p>
            <a:pPr indent="-349250" lvl="0" marL="457200" rtl="0" algn="just">
              <a:lnSpc>
                <a:spcPct val="150000"/>
              </a:lnSpc>
              <a:spcBef>
                <a:spcPts val="0"/>
              </a:spcBef>
              <a:spcAft>
                <a:spcPts val="0"/>
              </a:spcAft>
              <a:buSzPts val="1900"/>
              <a:buFont typeface="Times New Roman"/>
              <a:buChar char="❖"/>
            </a:pPr>
            <a:r>
              <a:rPr lang="en" sz="1900">
                <a:latin typeface="Times New Roman"/>
                <a:ea typeface="Times New Roman"/>
                <a:cs typeface="Times New Roman"/>
                <a:sym typeface="Times New Roman"/>
              </a:rPr>
              <a:t>Feature</a:t>
            </a:r>
            <a:r>
              <a:rPr lang="en" sz="1900">
                <a:latin typeface="Times New Roman"/>
                <a:ea typeface="Times New Roman"/>
                <a:cs typeface="Times New Roman"/>
                <a:sym typeface="Times New Roman"/>
              </a:rPr>
              <a:t> Extraction Libraries : (Countvectorizer. BOW, TF-IDF)</a:t>
            </a:r>
            <a:endParaRPr sz="19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3"/>
          <p:cNvSpPr txBox="1"/>
          <p:nvPr>
            <p:ph type="title"/>
          </p:nvPr>
        </p:nvSpPr>
        <p:spPr>
          <a:xfrm>
            <a:off x="819150" y="401625"/>
            <a:ext cx="7505700" cy="663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2600" u="sng">
                <a:solidFill>
                  <a:srgbClr val="121D22"/>
                </a:solidFill>
                <a:latin typeface="Times New Roman"/>
                <a:ea typeface="Times New Roman"/>
                <a:cs typeface="Times New Roman"/>
                <a:sym typeface="Times New Roman"/>
              </a:rPr>
              <a:t>TEXT PREPROCESSING TECHNIQUES</a:t>
            </a:r>
            <a:endParaRPr b="1" sz="2600" u="sng">
              <a:solidFill>
                <a:srgbClr val="121D22"/>
              </a:solidFill>
              <a:latin typeface="Times New Roman"/>
              <a:ea typeface="Times New Roman"/>
              <a:cs typeface="Times New Roman"/>
              <a:sym typeface="Times New Roman"/>
            </a:endParaRPr>
          </a:p>
        </p:txBody>
      </p:sp>
      <p:sp>
        <p:nvSpPr>
          <p:cNvPr id="209" name="Google Shape;209;p23"/>
          <p:cNvSpPr txBox="1"/>
          <p:nvPr>
            <p:ph idx="1" type="body"/>
          </p:nvPr>
        </p:nvSpPr>
        <p:spPr>
          <a:xfrm>
            <a:off x="819150" y="1273075"/>
            <a:ext cx="7850100" cy="31563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sz="1700">
                <a:latin typeface="Times New Roman"/>
                <a:ea typeface="Times New Roman"/>
                <a:cs typeface="Times New Roman"/>
                <a:sym typeface="Times New Roman"/>
              </a:rPr>
              <a:t>1. </a:t>
            </a:r>
            <a:r>
              <a:rPr b="1" lang="en" sz="1500" u="sng">
                <a:latin typeface="Times New Roman"/>
                <a:ea typeface="Times New Roman"/>
                <a:cs typeface="Times New Roman"/>
                <a:sym typeface="Times New Roman"/>
              </a:rPr>
              <a:t>CASING</a:t>
            </a:r>
            <a:r>
              <a:rPr b="1" lang="en" sz="1700">
                <a:latin typeface="Times New Roman"/>
                <a:ea typeface="Times New Roman"/>
                <a:cs typeface="Times New Roman"/>
                <a:sym typeface="Times New Roman"/>
              </a:rPr>
              <a:t> :  </a:t>
            </a:r>
            <a:endParaRPr b="1" sz="1700">
              <a:latin typeface="Times New Roman"/>
              <a:ea typeface="Times New Roman"/>
              <a:cs typeface="Times New Roman"/>
              <a:sym typeface="Times New Roman"/>
            </a:endParaRPr>
          </a:p>
          <a:p>
            <a:pPr indent="0" lvl="0" marL="0" rtl="0" algn="just">
              <a:spcBef>
                <a:spcPts val="1200"/>
              </a:spcBef>
              <a:spcAft>
                <a:spcPts val="0"/>
              </a:spcAft>
              <a:buNone/>
            </a:pPr>
            <a:r>
              <a:rPr lang="en" sz="1700">
                <a:latin typeface="Times New Roman"/>
                <a:ea typeface="Times New Roman"/>
                <a:cs typeface="Times New Roman"/>
                <a:sym typeface="Times New Roman"/>
              </a:rPr>
              <a:t> </a:t>
            </a:r>
            <a:r>
              <a:rPr lang="en" sz="1700">
                <a:latin typeface="Times New Roman"/>
                <a:ea typeface="Times New Roman"/>
                <a:cs typeface="Times New Roman"/>
                <a:sym typeface="Times New Roman"/>
              </a:rPr>
              <a:t>(</a:t>
            </a:r>
            <a:r>
              <a:rPr lang="en" sz="1500">
                <a:latin typeface="Times New Roman"/>
                <a:ea typeface="Times New Roman"/>
                <a:cs typeface="Times New Roman"/>
                <a:sym typeface="Times New Roman"/>
              </a:rPr>
              <a:t>Converting the uppercase characters into lowercase characters and vice-versa)</a:t>
            </a:r>
            <a:endParaRPr sz="1500">
              <a:latin typeface="Times New Roman"/>
              <a:ea typeface="Times New Roman"/>
              <a:cs typeface="Times New Roman"/>
              <a:sym typeface="Times New Roman"/>
            </a:endParaRPr>
          </a:p>
          <a:p>
            <a:pPr indent="0" lvl="0" marL="0" rtl="0" algn="just">
              <a:spcBef>
                <a:spcPts val="1200"/>
              </a:spcBef>
              <a:spcAft>
                <a:spcPts val="0"/>
              </a:spcAft>
              <a:buNone/>
            </a:pPr>
            <a:r>
              <a:rPr b="1" lang="en" sz="1500">
                <a:latin typeface="Times New Roman"/>
                <a:ea typeface="Times New Roman"/>
                <a:cs typeface="Times New Roman"/>
                <a:sym typeface="Times New Roman"/>
              </a:rPr>
              <a:t>2. </a:t>
            </a:r>
            <a:r>
              <a:rPr b="1" lang="en" sz="1500" u="sng">
                <a:latin typeface="Times New Roman"/>
                <a:ea typeface="Times New Roman"/>
                <a:cs typeface="Times New Roman"/>
                <a:sym typeface="Times New Roman"/>
              </a:rPr>
              <a:t>NOISE REMOVAL</a:t>
            </a:r>
            <a:r>
              <a:rPr b="1" lang="en" sz="1700">
                <a:latin typeface="Times New Roman"/>
                <a:ea typeface="Times New Roman"/>
                <a:cs typeface="Times New Roman"/>
                <a:sym typeface="Times New Roman"/>
              </a:rPr>
              <a:t> :</a:t>
            </a:r>
            <a:endParaRPr b="1" sz="1700">
              <a:latin typeface="Times New Roman"/>
              <a:ea typeface="Times New Roman"/>
              <a:cs typeface="Times New Roman"/>
              <a:sym typeface="Times New Roman"/>
            </a:endParaRPr>
          </a:p>
          <a:p>
            <a:pPr indent="0" lvl="0" marL="0" rtl="0" algn="just">
              <a:spcBef>
                <a:spcPts val="1200"/>
              </a:spcBef>
              <a:spcAft>
                <a:spcPts val="0"/>
              </a:spcAft>
              <a:buNone/>
            </a:pPr>
            <a:r>
              <a:rPr b="1" lang="en" sz="1700">
                <a:latin typeface="Times New Roman"/>
                <a:ea typeface="Times New Roman"/>
                <a:cs typeface="Times New Roman"/>
                <a:sym typeface="Times New Roman"/>
              </a:rPr>
              <a:t> </a:t>
            </a:r>
            <a:r>
              <a:rPr lang="en" sz="1800">
                <a:latin typeface="Times New Roman"/>
                <a:ea typeface="Times New Roman"/>
                <a:cs typeface="Times New Roman"/>
                <a:sym typeface="Times New Roman"/>
              </a:rPr>
              <a:t>(</a:t>
            </a:r>
            <a:r>
              <a:rPr lang="en" sz="1500">
                <a:latin typeface="Times New Roman"/>
                <a:ea typeface="Times New Roman"/>
                <a:cs typeface="Times New Roman"/>
                <a:sym typeface="Times New Roman"/>
              </a:rPr>
              <a:t>Removal of special characters, numbers and punctuations, hashtag, white space ,etc</a:t>
            </a:r>
            <a:r>
              <a:rPr lang="en" sz="1900">
                <a:latin typeface="Times New Roman"/>
                <a:ea typeface="Times New Roman"/>
                <a:cs typeface="Times New Roman"/>
                <a:sym typeface="Times New Roman"/>
              </a:rPr>
              <a:t>)</a:t>
            </a:r>
            <a:endParaRPr sz="1900">
              <a:latin typeface="Times New Roman"/>
              <a:ea typeface="Times New Roman"/>
              <a:cs typeface="Times New Roman"/>
              <a:sym typeface="Times New Roman"/>
            </a:endParaRPr>
          </a:p>
          <a:p>
            <a:pPr indent="0" lvl="0" marL="0" rtl="0" algn="just">
              <a:spcBef>
                <a:spcPts val="1200"/>
              </a:spcBef>
              <a:spcAft>
                <a:spcPts val="0"/>
              </a:spcAft>
              <a:buNone/>
            </a:pPr>
            <a:r>
              <a:rPr b="1" lang="en" sz="1700">
                <a:latin typeface="Times New Roman"/>
                <a:ea typeface="Times New Roman"/>
                <a:cs typeface="Times New Roman"/>
                <a:sym typeface="Times New Roman"/>
              </a:rPr>
              <a:t>3. </a:t>
            </a:r>
            <a:r>
              <a:rPr b="1" lang="en" sz="1500" u="sng">
                <a:latin typeface="Times New Roman"/>
                <a:ea typeface="Times New Roman"/>
                <a:cs typeface="Times New Roman"/>
                <a:sym typeface="Times New Roman"/>
              </a:rPr>
              <a:t>TOKENIZATION</a:t>
            </a:r>
            <a:r>
              <a:rPr b="1" lang="en" sz="1700">
                <a:latin typeface="Times New Roman"/>
                <a:ea typeface="Times New Roman"/>
                <a:cs typeface="Times New Roman"/>
                <a:sym typeface="Times New Roman"/>
              </a:rPr>
              <a:t> :</a:t>
            </a:r>
            <a:endParaRPr b="1" sz="1700">
              <a:latin typeface="Times New Roman"/>
              <a:ea typeface="Times New Roman"/>
              <a:cs typeface="Times New Roman"/>
              <a:sym typeface="Times New Roman"/>
            </a:endParaRPr>
          </a:p>
          <a:p>
            <a:pPr indent="0" lvl="0" marL="0" rtl="0" algn="just">
              <a:spcBef>
                <a:spcPts val="1200"/>
              </a:spcBef>
              <a:spcAft>
                <a:spcPts val="1200"/>
              </a:spcAft>
              <a:buNone/>
            </a:pPr>
            <a:r>
              <a:rPr lang="en" sz="1700">
                <a:latin typeface="Times New Roman"/>
                <a:ea typeface="Times New Roman"/>
                <a:cs typeface="Times New Roman"/>
                <a:sym typeface="Times New Roman"/>
              </a:rPr>
              <a:t>(</a:t>
            </a:r>
            <a:r>
              <a:rPr lang="en" sz="1500">
                <a:latin typeface="Times New Roman"/>
                <a:ea typeface="Times New Roman"/>
                <a:cs typeface="Times New Roman"/>
                <a:sym typeface="Times New Roman"/>
              </a:rPr>
              <a:t>Splitting the sentences into small meaningful words to understand the importance of each word with respect to the sentence</a:t>
            </a:r>
            <a:r>
              <a:rPr lang="en" sz="1700">
                <a:latin typeface="Times New Roman"/>
                <a:ea typeface="Times New Roman"/>
                <a:cs typeface="Times New Roman"/>
                <a:sym typeface="Times New Roman"/>
              </a:rPr>
              <a:t>)</a:t>
            </a:r>
            <a:endParaRPr sz="17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4"/>
          <p:cNvSpPr txBox="1"/>
          <p:nvPr>
            <p:ph type="title"/>
          </p:nvPr>
        </p:nvSpPr>
        <p:spPr>
          <a:xfrm>
            <a:off x="636550" y="373200"/>
            <a:ext cx="7688400" cy="596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sz="2900" u="sng">
                <a:solidFill>
                  <a:srgbClr val="121D22"/>
                </a:solidFill>
                <a:latin typeface="Times New Roman"/>
                <a:ea typeface="Times New Roman"/>
                <a:cs typeface="Times New Roman"/>
                <a:sym typeface="Times New Roman"/>
              </a:rPr>
              <a:t>TEXT PREPROCESSING TECHNIQUES</a:t>
            </a:r>
            <a:endParaRPr b="1" sz="2900" u="sng">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15" name="Google Shape;215;p24"/>
          <p:cNvSpPr txBox="1"/>
          <p:nvPr>
            <p:ph idx="1" type="body"/>
          </p:nvPr>
        </p:nvSpPr>
        <p:spPr>
          <a:xfrm>
            <a:off x="819150" y="1093200"/>
            <a:ext cx="7802700" cy="361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4.  </a:t>
            </a:r>
            <a:r>
              <a:rPr b="1" lang="en" sz="1500" u="sng">
                <a:latin typeface="Times New Roman"/>
                <a:ea typeface="Times New Roman"/>
                <a:cs typeface="Times New Roman"/>
                <a:sym typeface="Times New Roman"/>
              </a:rPr>
              <a:t>STOPWORDS REMOVAL :</a:t>
            </a:r>
            <a:endParaRPr b="1" sz="1500" u="sng">
              <a:latin typeface="Times New Roman"/>
              <a:ea typeface="Times New Roman"/>
              <a:cs typeface="Times New Roman"/>
              <a:sym typeface="Times New Roman"/>
            </a:endParaRPr>
          </a:p>
          <a:p>
            <a:pPr indent="0" lvl="0" marL="0" rtl="0" algn="l">
              <a:spcBef>
                <a:spcPts val="1200"/>
              </a:spcBef>
              <a:spcAft>
                <a:spcPts val="0"/>
              </a:spcAft>
              <a:buNone/>
            </a:pPr>
            <a:r>
              <a:rPr lang="en" sz="1500">
                <a:latin typeface="Times New Roman"/>
                <a:ea typeface="Times New Roman"/>
                <a:cs typeface="Times New Roman"/>
                <a:sym typeface="Times New Roman"/>
              </a:rPr>
              <a:t>(To remove the commonly used words which doesn’t add value to the task we are carrying out)</a:t>
            </a:r>
            <a:endParaRPr sz="1500">
              <a:latin typeface="Times New Roman"/>
              <a:ea typeface="Times New Roman"/>
              <a:cs typeface="Times New Roman"/>
              <a:sym typeface="Times New Roman"/>
            </a:endParaRPr>
          </a:p>
          <a:p>
            <a:pPr indent="0" lvl="0" marL="0" rtl="0" algn="l">
              <a:spcBef>
                <a:spcPts val="1200"/>
              </a:spcBef>
              <a:spcAft>
                <a:spcPts val="0"/>
              </a:spcAft>
              <a:buNone/>
            </a:pPr>
            <a:r>
              <a:rPr b="1" lang="en" sz="1500">
                <a:latin typeface="Times New Roman"/>
                <a:ea typeface="Times New Roman"/>
                <a:cs typeface="Times New Roman"/>
                <a:sym typeface="Times New Roman"/>
              </a:rPr>
              <a:t>5. </a:t>
            </a:r>
            <a:r>
              <a:rPr b="1" lang="en" sz="1500" u="sng">
                <a:latin typeface="Times New Roman"/>
                <a:ea typeface="Times New Roman"/>
                <a:cs typeface="Times New Roman"/>
                <a:sym typeface="Times New Roman"/>
              </a:rPr>
              <a:t>TEXT NORMALIZATION :</a:t>
            </a:r>
            <a:endParaRPr b="1" sz="1500" u="sng">
              <a:latin typeface="Times New Roman"/>
              <a:ea typeface="Times New Roman"/>
              <a:cs typeface="Times New Roman"/>
              <a:sym typeface="Times New Roman"/>
            </a:endParaRPr>
          </a:p>
          <a:p>
            <a:pPr indent="-311150" lvl="0" marL="457200" rtl="0" algn="l">
              <a:spcBef>
                <a:spcPts val="1200"/>
              </a:spcBef>
              <a:spcAft>
                <a:spcPts val="0"/>
              </a:spcAft>
              <a:buSzPts val="1300"/>
              <a:buFont typeface="Times New Roman"/>
              <a:buAutoNum type="alphaLcParenBoth"/>
            </a:pPr>
            <a:r>
              <a:rPr b="1" lang="en" u="sng">
                <a:latin typeface="Times New Roman"/>
                <a:ea typeface="Times New Roman"/>
                <a:cs typeface="Times New Roman"/>
                <a:sym typeface="Times New Roman"/>
              </a:rPr>
              <a:t>STEMMING</a:t>
            </a:r>
            <a:r>
              <a:rPr b="1" lang="en">
                <a:latin typeface="Times New Roman"/>
                <a:ea typeface="Times New Roman"/>
                <a:cs typeface="Times New Roman"/>
                <a:sym typeface="Times New Roman"/>
              </a:rPr>
              <a:t>:</a:t>
            </a:r>
            <a:endParaRPr b="1">
              <a:latin typeface="Times New Roman"/>
              <a:ea typeface="Times New Roman"/>
              <a:cs typeface="Times New Roman"/>
              <a:sym typeface="Times New Roman"/>
            </a:endParaRPr>
          </a:p>
          <a:p>
            <a:pPr indent="0" lvl="0" marL="0" rtl="0" algn="l">
              <a:spcBef>
                <a:spcPts val="1200"/>
              </a:spcBef>
              <a:spcAft>
                <a:spcPts val="0"/>
              </a:spcAft>
              <a:buNone/>
            </a:pPr>
            <a:r>
              <a:rPr b="1" lang="en" sz="1500">
                <a:latin typeface="Times New Roman"/>
                <a:ea typeface="Times New Roman"/>
                <a:cs typeface="Times New Roman"/>
                <a:sym typeface="Times New Roman"/>
              </a:rPr>
              <a:t>(</a:t>
            </a:r>
            <a:r>
              <a:rPr lang="en" sz="1500">
                <a:latin typeface="Times New Roman"/>
                <a:ea typeface="Times New Roman"/>
                <a:cs typeface="Times New Roman"/>
                <a:sym typeface="Times New Roman"/>
              </a:rPr>
              <a:t>Normalize words into its base form by cutting the beginning and ending of the words</a:t>
            </a:r>
            <a:r>
              <a:rPr b="1" lang="en" sz="1500">
                <a:latin typeface="Times New Roman"/>
                <a:ea typeface="Times New Roman"/>
                <a:cs typeface="Times New Roman"/>
                <a:sym typeface="Times New Roman"/>
              </a:rPr>
              <a:t>)</a:t>
            </a:r>
            <a:endParaRPr b="1" sz="1500">
              <a:latin typeface="Times New Roman"/>
              <a:ea typeface="Times New Roman"/>
              <a:cs typeface="Times New Roman"/>
              <a:sym typeface="Times New Roman"/>
            </a:endParaRPr>
          </a:p>
          <a:p>
            <a:pPr indent="-311150" lvl="0" marL="457200" rtl="0" algn="l">
              <a:spcBef>
                <a:spcPts val="1200"/>
              </a:spcBef>
              <a:spcAft>
                <a:spcPts val="0"/>
              </a:spcAft>
              <a:buSzPts val="1300"/>
              <a:buFont typeface="Times New Roman"/>
              <a:buAutoNum type="alphaLcParenBoth"/>
            </a:pPr>
            <a:r>
              <a:rPr b="1" lang="en" u="sng">
                <a:latin typeface="Times New Roman"/>
                <a:ea typeface="Times New Roman"/>
                <a:cs typeface="Times New Roman"/>
                <a:sym typeface="Times New Roman"/>
              </a:rPr>
              <a:t>LEMMATIZATION:</a:t>
            </a:r>
            <a:endParaRPr b="1" u="sng">
              <a:latin typeface="Times New Roman"/>
              <a:ea typeface="Times New Roman"/>
              <a:cs typeface="Times New Roman"/>
              <a:sym typeface="Times New Roman"/>
            </a:endParaRPr>
          </a:p>
          <a:p>
            <a:pPr indent="0" lvl="0" marL="0" rtl="0" algn="l">
              <a:spcBef>
                <a:spcPts val="1200"/>
              </a:spcBef>
              <a:spcAft>
                <a:spcPts val="0"/>
              </a:spcAft>
              <a:buNone/>
            </a:pPr>
            <a:r>
              <a:rPr lang="en">
                <a:latin typeface="Times New Roman"/>
                <a:ea typeface="Times New Roman"/>
                <a:cs typeface="Times New Roman"/>
                <a:sym typeface="Times New Roman"/>
              </a:rPr>
              <a:t>(</a:t>
            </a:r>
            <a:r>
              <a:rPr lang="en" sz="1500">
                <a:latin typeface="Times New Roman"/>
                <a:ea typeface="Times New Roman"/>
                <a:cs typeface="Times New Roman"/>
                <a:sym typeface="Times New Roman"/>
              </a:rPr>
              <a:t>Normalize words by linking words into similar meaning words</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p>
            <a:pPr indent="0" lvl="0" marL="457200" rtl="0" algn="l">
              <a:spcBef>
                <a:spcPts val="1200"/>
              </a:spcBef>
              <a:spcAft>
                <a:spcPts val="1200"/>
              </a:spcAft>
              <a:buNone/>
            </a:pPr>
            <a:r>
              <a:t/>
            </a:r>
            <a:endParaRPr b="1">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5"/>
          <p:cNvSpPr txBox="1"/>
          <p:nvPr>
            <p:ph type="title"/>
          </p:nvPr>
        </p:nvSpPr>
        <p:spPr>
          <a:xfrm>
            <a:off x="819150" y="417250"/>
            <a:ext cx="7505700" cy="5865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sz="2900" u="sng">
                <a:solidFill>
                  <a:schemeClr val="dk2"/>
                </a:solidFill>
                <a:latin typeface="Times New Roman"/>
                <a:ea typeface="Times New Roman"/>
                <a:cs typeface="Times New Roman"/>
                <a:sym typeface="Times New Roman"/>
              </a:rPr>
              <a:t>EXPLORATORY DATA ANALYSIS</a:t>
            </a:r>
            <a:endParaRPr b="1" sz="2900" u="sng">
              <a:solidFill>
                <a:schemeClr val="dk2"/>
              </a:solidFill>
              <a:latin typeface="Times New Roman"/>
              <a:ea typeface="Times New Roman"/>
              <a:cs typeface="Times New Roman"/>
              <a:sym typeface="Times New Roman"/>
            </a:endParaRPr>
          </a:p>
        </p:txBody>
      </p:sp>
      <p:sp>
        <p:nvSpPr>
          <p:cNvPr id="221" name="Google Shape;221;p25"/>
          <p:cNvSpPr txBox="1"/>
          <p:nvPr>
            <p:ph idx="1" type="body"/>
          </p:nvPr>
        </p:nvSpPr>
        <p:spPr>
          <a:xfrm>
            <a:off x="559525" y="1099850"/>
            <a:ext cx="8258400" cy="3653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Times New Roman"/>
              <a:buAutoNum type="arabicPeriod"/>
            </a:pPr>
            <a:r>
              <a:rPr b="1" lang="en" sz="1500" u="sng">
                <a:latin typeface="Times New Roman"/>
                <a:ea typeface="Times New Roman"/>
                <a:cs typeface="Times New Roman"/>
                <a:sym typeface="Times New Roman"/>
              </a:rPr>
              <a:t>Visual Representation of distribution of positive and negative sentiments using </a:t>
            </a:r>
            <a:r>
              <a:rPr b="1" lang="en" sz="1500" u="sng">
                <a:latin typeface="Times New Roman"/>
                <a:ea typeface="Times New Roman"/>
                <a:cs typeface="Times New Roman"/>
                <a:sym typeface="Times New Roman"/>
              </a:rPr>
              <a:t>Pie Chart</a:t>
            </a:r>
            <a:endParaRPr b="1" sz="1500" u="sng">
              <a:latin typeface="Times New Roman"/>
              <a:ea typeface="Times New Roman"/>
              <a:cs typeface="Times New Roman"/>
              <a:sym typeface="Times New Roman"/>
            </a:endParaRPr>
          </a:p>
        </p:txBody>
      </p:sp>
      <p:pic>
        <p:nvPicPr>
          <p:cNvPr id="222" name="Google Shape;222;p25"/>
          <p:cNvPicPr preferRelativeResize="0"/>
          <p:nvPr/>
        </p:nvPicPr>
        <p:blipFill>
          <a:blip r:embed="rId3">
            <a:alphaModFix/>
          </a:blip>
          <a:stretch>
            <a:fillRect/>
          </a:stretch>
        </p:blipFill>
        <p:spPr>
          <a:xfrm>
            <a:off x="2358700" y="1629125"/>
            <a:ext cx="4314925" cy="3012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6"/>
          <p:cNvSpPr txBox="1"/>
          <p:nvPr>
            <p:ph type="title"/>
          </p:nvPr>
        </p:nvSpPr>
        <p:spPr>
          <a:xfrm>
            <a:off x="819150" y="423950"/>
            <a:ext cx="7505700" cy="581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2600" u="sng">
                <a:solidFill>
                  <a:schemeClr val="dk2"/>
                </a:solidFill>
                <a:latin typeface="Times New Roman"/>
                <a:ea typeface="Times New Roman"/>
                <a:cs typeface="Times New Roman"/>
                <a:sym typeface="Times New Roman"/>
              </a:rPr>
              <a:t>EXPLORATORY DATA ANALYSIS</a:t>
            </a:r>
            <a:endParaRPr sz="2700"/>
          </a:p>
        </p:txBody>
      </p:sp>
      <p:sp>
        <p:nvSpPr>
          <p:cNvPr id="228" name="Google Shape;228;p26"/>
          <p:cNvSpPr txBox="1"/>
          <p:nvPr>
            <p:ph idx="1" type="body"/>
          </p:nvPr>
        </p:nvSpPr>
        <p:spPr>
          <a:xfrm>
            <a:off x="432575" y="1058825"/>
            <a:ext cx="8382600" cy="3755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292576" lvl="0" marL="457200" rtl="0" algn="l">
              <a:spcBef>
                <a:spcPts val="1200"/>
              </a:spcBef>
              <a:spcAft>
                <a:spcPts val="0"/>
              </a:spcAft>
              <a:buSzPct val="100000"/>
              <a:buChar char="●"/>
            </a:pPr>
            <a:r>
              <a:rPr lang="en"/>
              <a:t>Word Cloud</a:t>
            </a:r>
            <a:r>
              <a:rPr lang="en"/>
              <a:t> Visualization of frequent words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         </a:t>
            </a:r>
            <a:r>
              <a:rPr b="1" lang="en" sz="1429">
                <a:latin typeface="Times New Roman"/>
                <a:ea typeface="Times New Roman"/>
                <a:cs typeface="Times New Roman"/>
                <a:sym typeface="Times New Roman"/>
              </a:rPr>
              <a:t>Word Cloud Visualization Of The Frequent Words  </a:t>
            </a:r>
            <a:r>
              <a:rPr b="1" lang="en" sz="1429"/>
              <a:t>  </a:t>
            </a:r>
            <a:r>
              <a:rPr lang="en"/>
              <a:t>                                                  </a:t>
            </a:r>
            <a:r>
              <a:rPr b="1" lang="en" sz="1429">
                <a:latin typeface="Times New Roman"/>
                <a:ea typeface="Times New Roman"/>
                <a:cs typeface="Times New Roman"/>
                <a:sym typeface="Times New Roman"/>
              </a:rPr>
              <a:t>Word Cloud Visualization Of The Positive Words</a:t>
            </a:r>
            <a:endParaRPr b="1" sz="1429">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pic>
        <p:nvPicPr>
          <p:cNvPr id="229" name="Google Shape;229;p26"/>
          <p:cNvPicPr preferRelativeResize="0"/>
          <p:nvPr/>
        </p:nvPicPr>
        <p:blipFill>
          <a:blip r:embed="rId3">
            <a:alphaModFix/>
          </a:blip>
          <a:stretch>
            <a:fillRect/>
          </a:stretch>
        </p:blipFill>
        <p:spPr>
          <a:xfrm>
            <a:off x="518050" y="1321975"/>
            <a:ext cx="3944751" cy="2623625"/>
          </a:xfrm>
          <a:prstGeom prst="rect">
            <a:avLst/>
          </a:prstGeom>
          <a:noFill/>
          <a:ln>
            <a:noFill/>
          </a:ln>
        </p:spPr>
      </p:pic>
      <p:pic>
        <p:nvPicPr>
          <p:cNvPr id="230" name="Google Shape;230;p26"/>
          <p:cNvPicPr preferRelativeResize="0"/>
          <p:nvPr/>
        </p:nvPicPr>
        <p:blipFill>
          <a:blip r:embed="rId4">
            <a:alphaModFix/>
          </a:blip>
          <a:stretch>
            <a:fillRect/>
          </a:stretch>
        </p:blipFill>
        <p:spPr>
          <a:xfrm>
            <a:off x="4784950" y="1388275"/>
            <a:ext cx="3839025" cy="2557325"/>
          </a:xfrm>
          <a:prstGeom prst="rect">
            <a:avLst/>
          </a:prstGeom>
          <a:noFill/>
          <a:ln>
            <a:noFill/>
          </a:ln>
        </p:spPr>
      </p:pic>
      <p:cxnSp>
        <p:nvCxnSpPr>
          <p:cNvPr id="231" name="Google Shape;231;p26"/>
          <p:cNvCxnSpPr>
            <a:stCxn id="228" idx="0"/>
            <a:endCxn id="228" idx="2"/>
          </p:cNvCxnSpPr>
          <p:nvPr/>
        </p:nvCxnSpPr>
        <p:spPr>
          <a:xfrm>
            <a:off x="4623875" y="1058825"/>
            <a:ext cx="0" cy="37554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7"/>
          <p:cNvSpPr txBox="1"/>
          <p:nvPr>
            <p:ph type="title"/>
          </p:nvPr>
        </p:nvSpPr>
        <p:spPr>
          <a:xfrm>
            <a:off x="819150" y="426850"/>
            <a:ext cx="7505700" cy="6249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sz="2900" u="sng">
                <a:solidFill>
                  <a:schemeClr val="dk2"/>
                </a:solidFill>
                <a:latin typeface="Times New Roman"/>
                <a:ea typeface="Times New Roman"/>
                <a:cs typeface="Times New Roman"/>
                <a:sym typeface="Times New Roman"/>
              </a:rPr>
              <a:t>EXPLORATORY DATA ANALYSIS</a:t>
            </a:r>
            <a:endParaRPr b="1" sz="2900" u="sng">
              <a:solidFill>
                <a:schemeClr val="dk2"/>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37" name="Google Shape;237;p27"/>
          <p:cNvSpPr txBox="1"/>
          <p:nvPr>
            <p:ph idx="1" type="body"/>
          </p:nvPr>
        </p:nvSpPr>
        <p:spPr>
          <a:xfrm>
            <a:off x="819150" y="1109450"/>
            <a:ext cx="7505700" cy="362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                                              </a:t>
            </a:r>
            <a:r>
              <a:rPr b="1" lang="en" sz="1429">
                <a:latin typeface="Times New Roman"/>
                <a:ea typeface="Times New Roman"/>
                <a:cs typeface="Times New Roman"/>
                <a:sym typeface="Times New Roman"/>
              </a:rPr>
              <a:t>Word Cloud Visualization Of The Negative Words</a:t>
            </a:r>
            <a:endParaRPr/>
          </a:p>
        </p:txBody>
      </p:sp>
      <p:pic>
        <p:nvPicPr>
          <p:cNvPr id="238" name="Google Shape;238;p27"/>
          <p:cNvPicPr preferRelativeResize="0"/>
          <p:nvPr/>
        </p:nvPicPr>
        <p:blipFill>
          <a:blip r:embed="rId3">
            <a:alphaModFix/>
          </a:blip>
          <a:stretch>
            <a:fillRect/>
          </a:stretch>
        </p:blipFill>
        <p:spPr>
          <a:xfrm>
            <a:off x="1963175" y="1378650"/>
            <a:ext cx="5220424" cy="2672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8"/>
          <p:cNvSpPr txBox="1"/>
          <p:nvPr>
            <p:ph type="title"/>
          </p:nvPr>
        </p:nvSpPr>
        <p:spPr>
          <a:xfrm>
            <a:off x="598000" y="465325"/>
            <a:ext cx="7726800" cy="625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2600" u="sng">
                <a:solidFill>
                  <a:schemeClr val="dk2"/>
                </a:solidFill>
                <a:latin typeface="Times New Roman"/>
                <a:ea typeface="Times New Roman"/>
                <a:cs typeface="Times New Roman"/>
                <a:sym typeface="Times New Roman"/>
              </a:rPr>
              <a:t>FEATURE EXTRACTION</a:t>
            </a:r>
            <a:endParaRPr b="1" sz="2600" u="sng">
              <a:solidFill>
                <a:schemeClr val="dk2"/>
              </a:solidFill>
              <a:latin typeface="Times New Roman"/>
              <a:ea typeface="Times New Roman"/>
              <a:cs typeface="Times New Roman"/>
              <a:sym typeface="Times New Roman"/>
            </a:endParaRPr>
          </a:p>
        </p:txBody>
      </p:sp>
      <p:sp>
        <p:nvSpPr>
          <p:cNvPr id="244" name="Google Shape;244;p28"/>
          <p:cNvSpPr txBox="1"/>
          <p:nvPr>
            <p:ph idx="1" type="body"/>
          </p:nvPr>
        </p:nvSpPr>
        <p:spPr>
          <a:xfrm>
            <a:off x="819150" y="1311350"/>
            <a:ext cx="7505700" cy="31275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Times New Roman"/>
              <a:buAutoNum type="arabicPeriod"/>
            </a:pPr>
            <a:r>
              <a:rPr b="1" lang="en" sz="1500" u="sng">
                <a:latin typeface="Times New Roman"/>
                <a:ea typeface="Times New Roman"/>
                <a:cs typeface="Times New Roman"/>
                <a:sym typeface="Times New Roman"/>
              </a:rPr>
              <a:t>COUNTVECTORIZER</a:t>
            </a:r>
            <a:endParaRPr b="1" sz="1500" u="sng">
              <a:latin typeface="Times New Roman"/>
              <a:ea typeface="Times New Roman"/>
              <a:cs typeface="Times New Roman"/>
              <a:sym typeface="Times New Roman"/>
            </a:endParaRPr>
          </a:p>
          <a:p>
            <a:pPr indent="0" lvl="0" marL="457200" rtl="0" algn="l">
              <a:spcBef>
                <a:spcPts val="1200"/>
              </a:spcBef>
              <a:spcAft>
                <a:spcPts val="0"/>
              </a:spcAft>
              <a:buNone/>
            </a:pPr>
            <a:r>
              <a:rPr lang="en" sz="1500">
                <a:latin typeface="Times New Roman"/>
                <a:ea typeface="Times New Roman"/>
                <a:cs typeface="Times New Roman"/>
                <a:sym typeface="Times New Roman"/>
              </a:rPr>
              <a:t>(It is used to transform a given text into a vector on the basis of frequency (count) of each word that occurs in the entire text)</a:t>
            </a:r>
            <a:endParaRPr sz="1500">
              <a:latin typeface="Times New Roman"/>
              <a:ea typeface="Times New Roman"/>
              <a:cs typeface="Times New Roman"/>
              <a:sym typeface="Times New Roman"/>
            </a:endParaRPr>
          </a:p>
          <a:p>
            <a:pPr indent="-323850" lvl="0" marL="457200" rtl="0" algn="l">
              <a:spcBef>
                <a:spcPts val="1200"/>
              </a:spcBef>
              <a:spcAft>
                <a:spcPts val="0"/>
              </a:spcAft>
              <a:buSzPts val="1500"/>
              <a:buFont typeface="Times New Roman"/>
              <a:buAutoNum type="arabicPeriod"/>
            </a:pPr>
            <a:r>
              <a:rPr b="1" lang="en" sz="1500" u="sng">
                <a:latin typeface="Times New Roman"/>
                <a:ea typeface="Times New Roman"/>
                <a:cs typeface="Times New Roman"/>
                <a:sym typeface="Times New Roman"/>
              </a:rPr>
              <a:t>TFIDFVECTORIZER</a:t>
            </a:r>
            <a:endParaRPr b="1" sz="1500" u="sng">
              <a:latin typeface="Times New Roman"/>
              <a:ea typeface="Times New Roman"/>
              <a:cs typeface="Times New Roman"/>
              <a:sym typeface="Times New Roman"/>
            </a:endParaRPr>
          </a:p>
          <a:p>
            <a:pPr indent="0" lvl="0" marL="457200" rtl="0" algn="l">
              <a:spcBef>
                <a:spcPts val="1200"/>
              </a:spcBef>
              <a:spcAft>
                <a:spcPts val="1200"/>
              </a:spcAft>
              <a:buNone/>
            </a:pPr>
            <a:r>
              <a:rPr lang="en" sz="1500">
                <a:latin typeface="Times New Roman"/>
                <a:ea typeface="Times New Roman"/>
                <a:cs typeface="Times New Roman"/>
                <a:sym typeface="Times New Roman"/>
              </a:rPr>
              <a:t>(TF-IDF stands for Term Frequency - Inverse Document </a:t>
            </a:r>
            <a:r>
              <a:rPr lang="en" sz="1500">
                <a:latin typeface="Times New Roman"/>
                <a:ea typeface="Times New Roman"/>
                <a:cs typeface="Times New Roman"/>
                <a:sym typeface="Times New Roman"/>
              </a:rPr>
              <a:t>Frequency</a:t>
            </a:r>
            <a:r>
              <a:rPr lang="en" sz="1500">
                <a:latin typeface="Times New Roman"/>
                <a:ea typeface="Times New Roman"/>
                <a:cs typeface="Times New Roman"/>
                <a:sym typeface="Times New Roman"/>
              </a:rPr>
              <a:t>. It is defined as the calculation of how relevant a word in a series or corpus is to a text)</a:t>
            </a:r>
            <a:endParaRPr sz="150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9"/>
          <p:cNvSpPr txBox="1"/>
          <p:nvPr>
            <p:ph type="title"/>
          </p:nvPr>
        </p:nvSpPr>
        <p:spPr>
          <a:xfrm>
            <a:off x="713350" y="571075"/>
            <a:ext cx="7611600" cy="5769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sz="2822" u="sng">
                <a:solidFill>
                  <a:srgbClr val="121D22"/>
                </a:solidFill>
                <a:latin typeface="Times New Roman"/>
                <a:ea typeface="Times New Roman"/>
                <a:cs typeface="Times New Roman"/>
                <a:sym typeface="Times New Roman"/>
              </a:rPr>
              <a:t>CLASSIFICATION MODELS USED</a:t>
            </a:r>
            <a:endParaRPr sz="2822" u="sng">
              <a:solidFill>
                <a:srgbClr val="121D22"/>
              </a:solidFill>
              <a:latin typeface="Times New Roman"/>
              <a:ea typeface="Times New Roman"/>
              <a:cs typeface="Times New Roman"/>
              <a:sym typeface="Times New Roman"/>
            </a:endParaRPr>
          </a:p>
        </p:txBody>
      </p:sp>
      <p:sp>
        <p:nvSpPr>
          <p:cNvPr id="250" name="Google Shape;250;p29"/>
          <p:cNvSpPr txBox="1"/>
          <p:nvPr>
            <p:ph idx="1" type="body"/>
          </p:nvPr>
        </p:nvSpPr>
        <p:spPr>
          <a:xfrm>
            <a:off x="819150" y="1609375"/>
            <a:ext cx="7505700" cy="28290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LOGISTIC REGRESSION </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SUPPORT VECTOR CLASSIFIER</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NAIVE BAYES CLASSIFIER</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RANDOM FOREST </a:t>
            </a:r>
            <a:r>
              <a:rPr lang="en" sz="1700">
                <a:latin typeface="Times New Roman"/>
                <a:ea typeface="Times New Roman"/>
                <a:cs typeface="Times New Roman"/>
                <a:sym typeface="Times New Roman"/>
              </a:rPr>
              <a:t>CLASSIFIER</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K-NEAREST NEIGHBORS CLASSIFIER</a:t>
            </a:r>
            <a:endParaRPr sz="17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0"/>
          <p:cNvSpPr txBox="1"/>
          <p:nvPr>
            <p:ph type="title"/>
          </p:nvPr>
        </p:nvSpPr>
        <p:spPr>
          <a:xfrm>
            <a:off x="819150" y="388400"/>
            <a:ext cx="7505700" cy="56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891"/>
              <a:buNone/>
            </a:pPr>
            <a:r>
              <a:rPr lang="en" sz="2640" u="sng">
                <a:solidFill>
                  <a:srgbClr val="121D22"/>
                </a:solidFill>
                <a:latin typeface="Times New Roman"/>
                <a:ea typeface="Times New Roman"/>
                <a:cs typeface="Times New Roman"/>
                <a:sym typeface="Times New Roman"/>
              </a:rPr>
              <a:t>RESULTS</a:t>
            </a:r>
            <a:endParaRPr sz="2640" u="sng">
              <a:solidFill>
                <a:srgbClr val="121D22"/>
              </a:solidFill>
              <a:latin typeface="Times New Roman"/>
              <a:ea typeface="Times New Roman"/>
              <a:cs typeface="Times New Roman"/>
              <a:sym typeface="Times New Roman"/>
            </a:endParaRPr>
          </a:p>
        </p:txBody>
      </p:sp>
      <p:sp>
        <p:nvSpPr>
          <p:cNvPr id="256" name="Google Shape;256;p30"/>
          <p:cNvSpPr txBox="1"/>
          <p:nvPr>
            <p:ph idx="1" type="body"/>
          </p:nvPr>
        </p:nvSpPr>
        <p:spPr>
          <a:xfrm>
            <a:off x="819150" y="1147925"/>
            <a:ext cx="7505700" cy="3470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sz="1500" u="sng">
                <a:latin typeface="Times New Roman"/>
                <a:ea typeface="Times New Roman"/>
                <a:cs typeface="Times New Roman"/>
                <a:sym typeface="Times New Roman"/>
              </a:rPr>
              <a:t>Average Accuracies Of Different Models </a:t>
            </a:r>
            <a:endParaRPr b="1" sz="1500" u="sng">
              <a:latin typeface="Times New Roman"/>
              <a:ea typeface="Times New Roman"/>
              <a:cs typeface="Times New Roman"/>
              <a:sym typeface="Times New Roman"/>
            </a:endParaRPr>
          </a:p>
        </p:txBody>
      </p:sp>
      <p:pic>
        <p:nvPicPr>
          <p:cNvPr id="257" name="Google Shape;257;p30"/>
          <p:cNvPicPr preferRelativeResize="0"/>
          <p:nvPr/>
        </p:nvPicPr>
        <p:blipFill>
          <a:blip r:embed="rId3">
            <a:alphaModFix/>
          </a:blip>
          <a:stretch>
            <a:fillRect/>
          </a:stretch>
        </p:blipFill>
        <p:spPr>
          <a:xfrm>
            <a:off x="944100" y="1494025"/>
            <a:ext cx="7342251" cy="3249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1"/>
          <p:cNvSpPr txBox="1"/>
          <p:nvPr>
            <p:ph idx="1" type="body"/>
          </p:nvPr>
        </p:nvSpPr>
        <p:spPr>
          <a:xfrm>
            <a:off x="819150" y="724900"/>
            <a:ext cx="7614300" cy="3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1500">
                <a:latin typeface="Times New Roman"/>
                <a:ea typeface="Times New Roman"/>
                <a:cs typeface="Times New Roman"/>
                <a:sym typeface="Times New Roman"/>
              </a:rPr>
              <a:t> </a:t>
            </a:r>
            <a:r>
              <a:rPr b="1" lang="en" sz="1500" u="sng">
                <a:latin typeface="Times New Roman"/>
                <a:ea typeface="Times New Roman"/>
                <a:cs typeface="Times New Roman"/>
                <a:sym typeface="Times New Roman"/>
              </a:rPr>
              <a:t>Classification Report Of Logistic Regression</a:t>
            </a:r>
            <a:endParaRPr b="1" sz="1500" u="sng">
              <a:latin typeface="Times New Roman"/>
              <a:ea typeface="Times New Roman"/>
              <a:cs typeface="Times New Roman"/>
              <a:sym typeface="Times New Roman"/>
            </a:endParaRPr>
          </a:p>
          <a:p>
            <a:pPr indent="0" lvl="0" marL="0" rtl="0" algn="ctr">
              <a:spcBef>
                <a:spcPts val="1200"/>
              </a:spcBef>
              <a:spcAft>
                <a:spcPts val="1200"/>
              </a:spcAft>
              <a:buNone/>
            </a:pPr>
            <a:r>
              <a:t/>
            </a:r>
            <a:endParaRPr b="1" sz="1500" u="sng">
              <a:latin typeface="Times New Roman"/>
              <a:ea typeface="Times New Roman"/>
              <a:cs typeface="Times New Roman"/>
              <a:sym typeface="Times New Roman"/>
            </a:endParaRPr>
          </a:p>
        </p:txBody>
      </p:sp>
      <p:pic>
        <p:nvPicPr>
          <p:cNvPr id="263" name="Google Shape;263;p31"/>
          <p:cNvPicPr preferRelativeResize="0"/>
          <p:nvPr/>
        </p:nvPicPr>
        <p:blipFill>
          <a:blip r:embed="rId3">
            <a:alphaModFix/>
          </a:blip>
          <a:stretch>
            <a:fillRect/>
          </a:stretch>
        </p:blipFill>
        <p:spPr>
          <a:xfrm>
            <a:off x="934475" y="1407500"/>
            <a:ext cx="7710449" cy="2951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4"/>
          <p:cNvSpPr txBox="1"/>
          <p:nvPr>
            <p:ph type="title"/>
          </p:nvPr>
        </p:nvSpPr>
        <p:spPr>
          <a:xfrm>
            <a:off x="881100" y="325050"/>
            <a:ext cx="7202400" cy="5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400">
                <a:latin typeface="Times New Roman"/>
                <a:ea typeface="Times New Roman"/>
                <a:cs typeface="Times New Roman"/>
                <a:sym typeface="Times New Roman"/>
              </a:rPr>
              <a:t>INTRODUCTION</a:t>
            </a:r>
            <a:endParaRPr sz="3400">
              <a:latin typeface="Times New Roman"/>
              <a:ea typeface="Times New Roman"/>
              <a:cs typeface="Times New Roman"/>
              <a:sym typeface="Times New Roman"/>
            </a:endParaRPr>
          </a:p>
        </p:txBody>
      </p:sp>
      <p:sp>
        <p:nvSpPr>
          <p:cNvPr id="139" name="Google Shape;139;p14"/>
          <p:cNvSpPr txBox="1"/>
          <p:nvPr>
            <p:ph idx="1" type="body"/>
          </p:nvPr>
        </p:nvSpPr>
        <p:spPr>
          <a:xfrm>
            <a:off x="819150" y="971600"/>
            <a:ext cx="7505700" cy="2788800"/>
          </a:xfrm>
          <a:prstGeom prst="rect">
            <a:avLst/>
          </a:prstGeom>
        </p:spPr>
        <p:txBody>
          <a:bodyPr anchorCtr="0" anchor="t" bIns="91425" lIns="91425" spcFirstLastPara="1" rIns="91425" wrap="square" tIns="91425">
            <a:noAutofit/>
          </a:bodyPr>
          <a:lstStyle/>
          <a:p>
            <a:pPr indent="-323850" lvl="0" marL="457200" rtl="0" algn="just">
              <a:lnSpc>
                <a:spcPct val="150000"/>
              </a:lnSpc>
              <a:spcBef>
                <a:spcPts val="0"/>
              </a:spcBef>
              <a:spcAft>
                <a:spcPts val="0"/>
              </a:spcAft>
              <a:buClr>
                <a:srgbClr val="000000"/>
              </a:buClr>
              <a:buSzPts val="1500"/>
              <a:buFont typeface="Times New Roman"/>
              <a:buChar char="❏"/>
            </a:pPr>
            <a:r>
              <a:rPr lang="en" sz="1500">
                <a:solidFill>
                  <a:srgbClr val="000000"/>
                </a:solidFill>
                <a:latin typeface="Times New Roman"/>
                <a:ea typeface="Times New Roman"/>
                <a:cs typeface="Times New Roman"/>
                <a:sym typeface="Times New Roman"/>
              </a:rPr>
              <a:t>Sentiment analysis is a popular task in </a:t>
            </a:r>
            <a:r>
              <a:rPr lang="en" sz="1500" u="sng">
                <a:solidFill>
                  <a:srgbClr val="000000"/>
                </a:solidFill>
                <a:latin typeface="Times New Roman"/>
                <a:ea typeface="Times New Roman"/>
                <a:cs typeface="Times New Roman"/>
                <a:sym typeface="Times New Roman"/>
              </a:rPr>
              <a:t>Natural Language processing </a:t>
            </a:r>
            <a:r>
              <a:rPr lang="en" sz="1500">
                <a:solidFill>
                  <a:srgbClr val="000000"/>
                </a:solidFill>
                <a:latin typeface="Times New Roman"/>
                <a:ea typeface="Times New Roman"/>
                <a:cs typeface="Times New Roman"/>
                <a:sym typeface="Times New Roman"/>
              </a:rPr>
              <a:t>(NLP).</a:t>
            </a:r>
            <a:endParaRPr sz="1500">
              <a:solidFill>
                <a:srgbClr val="000000"/>
              </a:solidFill>
              <a:latin typeface="Times New Roman"/>
              <a:ea typeface="Times New Roman"/>
              <a:cs typeface="Times New Roman"/>
              <a:sym typeface="Times New Roman"/>
            </a:endParaRPr>
          </a:p>
          <a:p>
            <a:pPr indent="-323850" lvl="0" marL="457200" rtl="0" algn="just">
              <a:lnSpc>
                <a:spcPct val="150000"/>
              </a:lnSpc>
              <a:spcBef>
                <a:spcPts val="0"/>
              </a:spcBef>
              <a:spcAft>
                <a:spcPts val="0"/>
              </a:spcAft>
              <a:buClr>
                <a:srgbClr val="000000"/>
              </a:buClr>
              <a:buSzPts val="1500"/>
              <a:buFont typeface="Times New Roman"/>
              <a:buChar char="❏"/>
            </a:pPr>
            <a:r>
              <a:rPr lang="en" sz="1500">
                <a:solidFill>
                  <a:srgbClr val="000000"/>
                </a:solidFill>
                <a:latin typeface="Times New Roman"/>
                <a:ea typeface="Times New Roman"/>
                <a:cs typeface="Times New Roman"/>
                <a:sym typeface="Times New Roman"/>
              </a:rPr>
              <a:t>Sentiment Analysis is a process of extracting information from large amounts of data, and classifying them into different classes called sentiments.</a:t>
            </a:r>
            <a:endParaRPr sz="1500">
              <a:solidFill>
                <a:srgbClr val="000000"/>
              </a:solidFill>
              <a:latin typeface="Times New Roman"/>
              <a:ea typeface="Times New Roman"/>
              <a:cs typeface="Times New Roman"/>
              <a:sym typeface="Times New Roman"/>
            </a:endParaRPr>
          </a:p>
          <a:p>
            <a:pPr indent="-323850" lvl="0" marL="457200" rtl="0" algn="just">
              <a:lnSpc>
                <a:spcPct val="150000"/>
              </a:lnSpc>
              <a:spcBef>
                <a:spcPts val="0"/>
              </a:spcBef>
              <a:spcAft>
                <a:spcPts val="0"/>
              </a:spcAft>
              <a:buClr>
                <a:srgbClr val="000000"/>
              </a:buClr>
              <a:buSzPts val="1500"/>
              <a:buFont typeface="Times New Roman"/>
              <a:buChar char="❏"/>
            </a:pPr>
            <a:r>
              <a:rPr lang="en" sz="1500">
                <a:solidFill>
                  <a:srgbClr val="000000"/>
                </a:solidFill>
                <a:latin typeface="Times New Roman"/>
                <a:ea typeface="Times New Roman"/>
                <a:cs typeface="Times New Roman"/>
                <a:sym typeface="Times New Roman"/>
              </a:rPr>
              <a:t>Sentimental analysis is often called opinion mining.</a:t>
            </a:r>
            <a:endParaRPr sz="1500">
              <a:solidFill>
                <a:srgbClr val="000000"/>
              </a:solidFill>
              <a:latin typeface="Times New Roman"/>
              <a:ea typeface="Times New Roman"/>
              <a:cs typeface="Times New Roman"/>
              <a:sym typeface="Times New Roman"/>
            </a:endParaRPr>
          </a:p>
          <a:p>
            <a:pPr indent="-323850" lvl="0" marL="457200" rtl="0" algn="just">
              <a:lnSpc>
                <a:spcPct val="150000"/>
              </a:lnSpc>
              <a:spcBef>
                <a:spcPts val="0"/>
              </a:spcBef>
              <a:spcAft>
                <a:spcPts val="0"/>
              </a:spcAft>
              <a:buClr>
                <a:srgbClr val="000000"/>
              </a:buClr>
              <a:buSzPts val="1500"/>
              <a:buFont typeface="Times New Roman"/>
              <a:buChar char="❏"/>
            </a:pPr>
            <a:r>
              <a:rPr lang="en" sz="1500">
                <a:solidFill>
                  <a:srgbClr val="000000"/>
                </a:solidFill>
                <a:latin typeface="Times New Roman"/>
                <a:ea typeface="Times New Roman"/>
                <a:cs typeface="Times New Roman"/>
                <a:sym typeface="Times New Roman"/>
              </a:rPr>
              <a:t>The goal of sentiment analysis is to classify the text based on the mood or mentality expressed in the text, which can be positive or negative.</a:t>
            </a:r>
            <a:endParaRPr sz="1500">
              <a:solidFill>
                <a:srgbClr val="000000"/>
              </a:solidFill>
              <a:latin typeface="Times New Roman"/>
              <a:ea typeface="Times New Roman"/>
              <a:cs typeface="Times New Roman"/>
              <a:sym typeface="Times New Roman"/>
            </a:endParaRPr>
          </a:p>
          <a:p>
            <a:pPr indent="-342900" lvl="0" marL="457200" rtl="0" algn="just">
              <a:lnSpc>
                <a:spcPct val="150000"/>
              </a:lnSpc>
              <a:spcBef>
                <a:spcPts val="0"/>
              </a:spcBef>
              <a:spcAft>
                <a:spcPts val="0"/>
              </a:spcAft>
              <a:buClr>
                <a:srgbClr val="000000"/>
              </a:buClr>
              <a:buSzPts val="1800"/>
              <a:buFont typeface="Times New Roman"/>
              <a:buChar char="❏"/>
            </a:pPr>
            <a:r>
              <a:rPr lang="en" sz="1500">
                <a:solidFill>
                  <a:srgbClr val="000000"/>
                </a:solidFill>
                <a:latin typeface="Times New Roman"/>
                <a:ea typeface="Times New Roman"/>
                <a:cs typeface="Times New Roman"/>
                <a:sym typeface="Times New Roman"/>
              </a:rPr>
              <a:t>Sentiment Analysis can be done at document, phrase and sentence level.</a:t>
            </a:r>
            <a:endParaRPr sz="1800">
              <a:solidFill>
                <a:srgbClr val="000000"/>
              </a:solidFill>
              <a:latin typeface="Times New Roman"/>
              <a:ea typeface="Times New Roman"/>
              <a:cs typeface="Times New Roman"/>
              <a:sym typeface="Times New Roman"/>
            </a:endParaRPr>
          </a:p>
        </p:txBody>
      </p:sp>
      <p:pic>
        <p:nvPicPr>
          <p:cNvPr id="140" name="Google Shape;140;p14"/>
          <p:cNvPicPr preferRelativeResize="0"/>
          <p:nvPr/>
        </p:nvPicPr>
        <p:blipFill>
          <a:blip r:embed="rId3">
            <a:alphaModFix/>
          </a:blip>
          <a:stretch>
            <a:fillRect/>
          </a:stretch>
        </p:blipFill>
        <p:spPr>
          <a:xfrm>
            <a:off x="3311275" y="3673650"/>
            <a:ext cx="2621938" cy="10629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2"/>
          <p:cNvSpPr txBox="1"/>
          <p:nvPr>
            <p:ph idx="1" type="body"/>
          </p:nvPr>
        </p:nvSpPr>
        <p:spPr>
          <a:xfrm>
            <a:off x="819150" y="647975"/>
            <a:ext cx="7505700" cy="3790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1500">
                <a:latin typeface="Times New Roman"/>
                <a:ea typeface="Times New Roman"/>
                <a:cs typeface="Times New Roman"/>
                <a:sym typeface="Times New Roman"/>
              </a:rPr>
              <a:t> </a:t>
            </a:r>
            <a:r>
              <a:rPr b="1" lang="en" sz="1500" u="sng">
                <a:latin typeface="Times New Roman"/>
                <a:ea typeface="Times New Roman"/>
                <a:cs typeface="Times New Roman"/>
                <a:sym typeface="Times New Roman"/>
              </a:rPr>
              <a:t>Classification Report Of Support Vector Classifier</a:t>
            </a:r>
            <a:endParaRPr b="1" sz="1500" u="sng">
              <a:latin typeface="Times New Roman"/>
              <a:ea typeface="Times New Roman"/>
              <a:cs typeface="Times New Roman"/>
              <a:sym typeface="Times New Roman"/>
            </a:endParaRPr>
          </a:p>
          <a:p>
            <a:pPr indent="0" lvl="0" marL="0" rtl="0" algn="ctr">
              <a:spcBef>
                <a:spcPts val="1200"/>
              </a:spcBef>
              <a:spcAft>
                <a:spcPts val="1200"/>
              </a:spcAft>
              <a:buNone/>
            </a:pPr>
            <a:r>
              <a:t/>
            </a:r>
            <a:endParaRPr b="1" sz="1500" u="sng">
              <a:latin typeface="Times New Roman"/>
              <a:ea typeface="Times New Roman"/>
              <a:cs typeface="Times New Roman"/>
              <a:sym typeface="Times New Roman"/>
            </a:endParaRPr>
          </a:p>
        </p:txBody>
      </p:sp>
      <p:pic>
        <p:nvPicPr>
          <p:cNvPr id="269" name="Google Shape;269;p32"/>
          <p:cNvPicPr preferRelativeResize="0"/>
          <p:nvPr/>
        </p:nvPicPr>
        <p:blipFill>
          <a:blip r:embed="rId3">
            <a:alphaModFix/>
          </a:blip>
          <a:stretch>
            <a:fillRect/>
          </a:stretch>
        </p:blipFill>
        <p:spPr>
          <a:xfrm>
            <a:off x="944100" y="1263275"/>
            <a:ext cx="7306650" cy="3175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3"/>
          <p:cNvSpPr txBox="1"/>
          <p:nvPr>
            <p:ph idx="1" type="body"/>
          </p:nvPr>
        </p:nvSpPr>
        <p:spPr>
          <a:xfrm>
            <a:off x="819150" y="647975"/>
            <a:ext cx="7505700" cy="3864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1500">
                <a:latin typeface="Times New Roman"/>
                <a:ea typeface="Times New Roman"/>
                <a:cs typeface="Times New Roman"/>
                <a:sym typeface="Times New Roman"/>
              </a:rPr>
              <a:t> </a:t>
            </a:r>
            <a:r>
              <a:rPr b="1" lang="en" sz="1500" u="sng">
                <a:latin typeface="Times New Roman"/>
                <a:ea typeface="Times New Roman"/>
                <a:cs typeface="Times New Roman"/>
                <a:sym typeface="Times New Roman"/>
              </a:rPr>
              <a:t>Classification Report Of Naive Bayes Classifier</a:t>
            </a:r>
            <a:endParaRPr b="1" sz="1500" u="sng">
              <a:latin typeface="Times New Roman"/>
              <a:ea typeface="Times New Roman"/>
              <a:cs typeface="Times New Roman"/>
              <a:sym typeface="Times New Roman"/>
            </a:endParaRPr>
          </a:p>
          <a:p>
            <a:pPr indent="0" lvl="0" marL="0" rtl="0" algn="ctr">
              <a:spcBef>
                <a:spcPts val="1200"/>
              </a:spcBef>
              <a:spcAft>
                <a:spcPts val="1200"/>
              </a:spcAft>
              <a:buNone/>
            </a:pPr>
            <a:r>
              <a:t/>
            </a:r>
            <a:endParaRPr b="1" sz="1500" u="sng">
              <a:latin typeface="Times New Roman"/>
              <a:ea typeface="Times New Roman"/>
              <a:cs typeface="Times New Roman"/>
              <a:sym typeface="Times New Roman"/>
            </a:endParaRPr>
          </a:p>
        </p:txBody>
      </p:sp>
      <p:pic>
        <p:nvPicPr>
          <p:cNvPr id="275" name="Google Shape;275;p33"/>
          <p:cNvPicPr preferRelativeResize="0"/>
          <p:nvPr/>
        </p:nvPicPr>
        <p:blipFill>
          <a:blip r:embed="rId3">
            <a:alphaModFix/>
          </a:blip>
          <a:stretch>
            <a:fillRect/>
          </a:stretch>
        </p:blipFill>
        <p:spPr>
          <a:xfrm>
            <a:off x="819150" y="1272900"/>
            <a:ext cx="7441224" cy="3201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4"/>
          <p:cNvSpPr txBox="1"/>
          <p:nvPr>
            <p:ph idx="1" type="body"/>
          </p:nvPr>
        </p:nvSpPr>
        <p:spPr>
          <a:xfrm>
            <a:off x="819150" y="763350"/>
            <a:ext cx="7505700" cy="38169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sz="1500">
                <a:latin typeface="Times New Roman"/>
                <a:ea typeface="Times New Roman"/>
                <a:cs typeface="Times New Roman"/>
                <a:sym typeface="Times New Roman"/>
              </a:rPr>
              <a:t> </a:t>
            </a:r>
            <a:r>
              <a:rPr b="1" lang="en" sz="1500" u="sng">
                <a:latin typeface="Times New Roman"/>
                <a:ea typeface="Times New Roman"/>
                <a:cs typeface="Times New Roman"/>
                <a:sym typeface="Times New Roman"/>
              </a:rPr>
              <a:t>Classification Report Of Random Forest Classifier </a:t>
            </a:r>
            <a:endParaRPr/>
          </a:p>
        </p:txBody>
      </p:sp>
      <p:pic>
        <p:nvPicPr>
          <p:cNvPr id="281" name="Google Shape;281;p34"/>
          <p:cNvPicPr preferRelativeResize="0"/>
          <p:nvPr/>
        </p:nvPicPr>
        <p:blipFill>
          <a:blip r:embed="rId3">
            <a:alphaModFix/>
          </a:blip>
          <a:stretch>
            <a:fillRect/>
          </a:stretch>
        </p:blipFill>
        <p:spPr>
          <a:xfrm>
            <a:off x="982550" y="1320975"/>
            <a:ext cx="7556625" cy="32592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5"/>
          <p:cNvSpPr txBox="1"/>
          <p:nvPr>
            <p:ph idx="1" type="body"/>
          </p:nvPr>
        </p:nvSpPr>
        <p:spPr>
          <a:xfrm>
            <a:off x="819150" y="676825"/>
            <a:ext cx="7505700" cy="38166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sz="1500">
                <a:latin typeface="Times New Roman"/>
                <a:ea typeface="Times New Roman"/>
                <a:cs typeface="Times New Roman"/>
                <a:sym typeface="Times New Roman"/>
              </a:rPr>
              <a:t> </a:t>
            </a:r>
            <a:r>
              <a:rPr b="1" lang="en" sz="1500" u="sng">
                <a:latin typeface="Times New Roman"/>
                <a:ea typeface="Times New Roman"/>
                <a:cs typeface="Times New Roman"/>
                <a:sym typeface="Times New Roman"/>
              </a:rPr>
              <a:t>Classification Report Of K-Nearest Neighbors</a:t>
            </a:r>
            <a:endParaRPr/>
          </a:p>
        </p:txBody>
      </p:sp>
      <p:pic>
        <p:nvPicPr>
          <p:cNvPr id="287" name="Google Shape;287;p35"/>
          <p:cNvPicPr preferRelativeResize="0"/>
          <p:nvPr/>
        </p:nvPicPr>
        <p:blipFill>
          <a:blip r:embed="rId3">
            <a:alphaModFix/>
          </a:blip>
          <a:stretch>
            <a:fillRect/>
          </a:stretch>
        </p:blipFill>
        <p:spPr>
          <a:xfrm>
            <a:off x="944100" y="1292125"/>
            <a:ext cx="7335500" cy="32495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6"/>
          <p:cNvSpPr txBox="1"/>
          <p:nvPr>
            <p:ph type="title"/>
          </p:nvPr>
        </p:nvSpPr>
        <p:spPr>
          <a:xfrm>
            <a:off x="819150" y="311500"/>
            <a:ext cx="7505700" cy="61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400">
                <a:latin typeface="Times New Roman"/>
                <a:ea typeface="Times New Roman"/>
                <a:cs typeface="Times New Roman"/>
                <a:sym typeface="Times New Roman"/>
              </a:rPr>
              <a:t>CONCLUSION</a:t>
            </a:r>
            <a:endParaRPr sz="3400">
              <a:latin typeface="Times New Roman"/>
              <a:ea typeface="Times New Roman"/>
              <a:cs typeface="Times New Roman"/>
              <a:sym typeface="Times New Roman"/>
            </a:endParaRPr>
          </a:p>
        </p:txBody>
      </p:sp>
      <p:sp>
        <p:nvSpPr>
          <p:cNvPr id="293" name="Google Shape;293;p36"/>
          <p:cNvSpPr txBox="1"/>
          <p:nvPr>
            <p:ph idx="1" type="body"/>
          </p:nvPr>
        </p:nvSpPr>
        <p:spPr>
          <a:xfrm>
            <a:off x="742200" y="1099850"/>
            <a:ext cx="7739400" cy="3422700"/>
          </a:xfrm>
          <a:prstGeom prst="rect">
            <a:avLst/>
          </a:prstGeom>
        </p:spPr>
        <p:txBody>
          <a:bodyPr anchorCtr="0" anchor="t" bIns="91425" lIns="91425" spcFirstLastPara="1" rIns="91425" wrap="square" tIns="91425">
            <a:noAutofit/>
          </a:bodyPr>
          <a:lstStyle/>
          <a:p>
            <a:pPr indent="-336550" lvl="0" marL="457200" rtl="0" algn="just">
              <a:spcBef>
                <a:spcPts val="0"/>
              </a:spcBef>
              <a:spcAft>
                <a:spcPts val="0"/>
              </a:spcAft>
              <a:buSzPts val="1700"/>
              <a:buFont typeface="Times New Roman"/>
              <a:buChar char="❖"/>
            </a:pPr>
            <a:r>
              <a:rPr lang="en" sz="1700">
                <a:latin typeface="Times New Roman"/>
                <a:ea typeface="Times New Roman"/>
                <a:cs typeface="Times New Roman"/>
                <a:sym typeface="Times New Roman"/>
              </a:rPr>
              <a:t>In this project we tried to show the basic way of classifying tweets into positive or negative categories using various classification algorithms.</a:t>
            </a:r>
            <a:endParaRPr sz="1700">
              <a:latin typeface="Times New Roman"/>
              <a:ea typeface="Times New Roman"/>
              <a:cs typeface="Times New Roman"/>
              <a:sym typeface="Times New Roman"/>
            </a:endParaRPr>
          </a:p>
          <a:p>
            <a:pPr indent="-336550" lvl="0" marL="457200" rtl="0" algn="just">
              <a:spcBef>
                <a:spcPts val="0"/>
              </a:spcBef>
              <a:spcAft>
                <a:spcPts val="0"/>
              </a:spcAft>
              <a:buSzPts val="1700"/>
              <a:buFont typeface="Times New Roman"/>
              <a:buChar char="❖"/>
            </a:pPr>
            <a:r>
              <a:rPr lang="en" sz="1700">
                <a:latin typeface="Times New Roman"/>
                <a:ea typeface="Times New Roman"/>
                <a:cs typeface="Times New Roman"/>
                <a:sym typeface="Times New Roman"/>
              </a:rPr>
              <a:t>We have done processing and analysis on the tweets to get insights, patterns or information from it , and  use various visualization techniques to visualize or get better idea about it.</a:t>
            </a:r>
            <a:endParaRPr sz="1700">
              <a:latin typeface="Times New Roman"/>
              <a:ea typeface="Times New Roman"/>
              <a:cs typeface="Times New Roman"/>
              <a:sym typeface="Times New Roman"/>
            </a:endParaRPr>
          </a:p>
          <a:p>
            <a:pPr indent="-336550" lvl="0" marL="457200" rtl="0" algn="just">
              <a:spcBef>
                <a:spcPts val="0"/>
              </a:spcBef>
              <a:spcAft>
                <a:spcPts val="0"/>
              </a:spcAft>
              <a:buSzPts val="1700"/>
              <a:buFont typeface="Times New Roman"/>
              <a:buChar char="❖"/>
            </a:pPr>
            <a:r>
              <a:rPr lang="en" sz="1700">
                <a:latin typeface="Times New Roman"/>
                <a:ea typeface="Times New Roman"/>
                <a:cs typeface="Times New Roman"/>
                <a:sym typeface="Times New Roman"/>
              </a:rPr>
              <a:t>We could further improve our classifier by trying to extract more features from the tweets, trying various preprocessing techniques, tuning the hyperparameters and model parameters, and using various other data visualization techniques to get better insights about the tweets.</a:t>
            </a:r>
            <a:endParaRPr sz="1700">
              <a:latin typeface="Times New Roman"/>
              <a:ea typeface="Times New Roman"/>
              <a:cs typeface="Times New Roman"/>
              <a:sym typeface="Times New Roman"/>
            </a:endParaRPr>
          </a:p>
          <a:p>
            <a:pPr indent="0" lvl="0" marL="0" rtl="0" algn="just">
              <a:spcBef>
                <a:spcPts val="1200"/>
              </a:spcBef>
              <a:spcAft>
                <a:spcPts val="1200"/>
              </a:spcAft>
              <a:buNone/>
            </a:pPr>
            <a:r>
              <a:rPr lang="en" sz="17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7"/>
          <p:cNvSpPr txBox="1"/>
          <p:nvPr>
            <p:ph type="title"/>
          </p:nvPr>
        </p:nvSpPr>
        <p:spPr>
          <a:xfrm>
            <a:off x="819150" y="369175"/>
            <a:ext cx="7505700" cy="6249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Times New Roman"/>
                <a:ea typeface="Times New Roman"/>
                <a:cs typeface="Times New Roman"/>
                <a:sym typeface="Times New Roman"/>
              </a:rPr>
              <a:t>REFERENCES</a:t>
            </a:r>
            <a:endParaRPr>
              <a:latin typeface="Times New Roman"/>
              <a:ea typeface="Times New Roman"/>
              <a:cs typeface="Times New Roman"/>
              <a:sym typeface="Times New Roman"/>
            </a:endParaRPr>
          </a:p>
        </p:txBody>
      </p:sp>
      <p:sp>
        <p:nvSpPr>
          <p:cNvPr id="299" name="Google Shape;299;p37"/>
          <p:cNvSpPr txBox="1"/>
          <p:nvPr>
            <p:ph idx="1" type="body"/>
          </p:nvPr>
        </p:nvSpPr>
        <p:spPr>
          <a:xfrm>
            <a:off x="819150" y="994100"/>
            <a:ext cx="7505700" cy="36246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latin typeface="Times New Roman"/>
                <a:ea typeface="Times New Roman"/>
                <a:cs typeface="Times New Roman"/>
                <a:sym typeface="Times New Roman"/>
              </a:rPr>
              <a:t>[1] Anuja P Jain and Padma Dandannavar “Applications of Machine Techniques to Sentiment Analysis”, In 2nd International Conference on Applied and Theoretical Computing and Communication Technology (iCATccT) 978-1-5090-2399-8/16 IEEE-2016. </a:t>
            </a:r>
            <a:endParaRPr>
              <a:latin typeface="Times New Roman"/>
              <a:ea typeface="Times New Roman"/>
              <a:cs typeface="Times New Roman"/>
              <a:sym typeface="Times New Roman"/>
            </a:endParaRPr>
          </a:p>
          <a:p>
            <a:pPr indent="0" lvl="0" marL="0" rtl="0" algn="just">
              <a:spcBef>
                <a:spcPts val="1200"/>
              </a:spcBef>
              <a:spcAft>
                <a:spcPts val="0"/>
              </a:spcAft>
              <a:buNone/>
            </a:pPr>
            <a:r>
              <a:rPr lang="en">
                <a:latin typeface="Times New Roman"/>
                <a:ea typeface="Times New Roman"/>
                <a:cs typeface="Times New Roman"/>
                <a:sym typeface="Times New Roman"/>
              </a:rPr>
              <a:t>[2] Bholane Savita Dattu, and </a:t>
            </a:r>
            <a:r>
              <a:rPr lang="en">
                <a:latin typeface="Times New Roman"/>
                <a:ea typeface="Times New Roman"/>
                <a:cs typeface="Times New Roman"/>
                <a:sym typeface="Times New Roman"/>
              </a:rPr>
              <a:t>Deepali</a:t>
            </a:r>
            <a:r>
              <a:rPr lang="en">
                <a:latin typeface="Times New Roman"/>
                <a:ea typeface="Times New Roman"/>
                <a:cs typeface="Times New Roman"/>
                <a:sym typeface="Times New Roman"/>
              </a:rPr>
              <a:t> V. Gore "A Survey on Sentiment Analysis on Twitter Data Using Different Techniques'', In (IJCSIT) International Journal of Computer Science and Information Technologies, Vol.6(6), 2015, 5358-53562. </a:t>
            </a:r>
            <a:endParaRPr>
              <a:latin typeface="Times New Roman"/>
              <a:ea typeface="Times New Roman"/>
              <a:cs typeface="Times New Roman"/>
              <a:sym typeface="Times New Roman"/>
            </a:endParaRPr>
          </a:p>
          <a:p>
            <a:pPr indent="0" lvl="0" marL="0" rtl="0" algn="just">
              <a:spcBef>
                <a:spcPts val="1200"/>
              </a:spcBef>
              <a:spcAft>
                <a:spcPts val="0"/>
              </a:spcAft>
              <a:buNone/>
            </a:pPr>
            <a:r>
              <a:rPr lang="en">
                <a:latin typeface="Times New Roman"/>
                <a:ea typeface="Times New Roman"/>
                <a:cs typeface="Times New Roman"/>
                <a:sym typeface="Times New Roman"/>
              </a:rPr>
              <a:t>[3] Mr. Saifee Vohra and Jay Teraiya “Applications and Challenges for Sentiment Analysis: A Survey”, In (IJERT) international Journal of Engineering Research &amp; Technology ISSN: 2278- 0181, Vol. 2 </a:t>
            </a:r>
            <a:r>
              <a:rPr lang="en">
                <a:latin typeface="Times New Roman"/>
                <a:ea typeface="Times New Roman"/>
                <a:cs typeface="Times New Roman"/>
                <a:sym typeface="Times New Roman"/>
              </a:rPr>
              <a:t>Issue 2</a:t>
            </a:r>
            <a:r>
              <a:rPr lang="en">
                <a:latin typeface="Times New Roman"/>
                <a:ea typeface="Times New Roman"/>
                <a:cs typeface="Times New Roman"/>
                <a:sym typeface="Times New Roman"/>
              </a:rPr>
              <a:t>, February 2013. </a:t>
            </a:r>
            <a:endParaRPr>
              <a:latin typeface="Times New Roman"/>
              <a:ea typeface="Times New Roman"/>
              <a:cs typeface="Times New Roman"/>
              <a:sym typeface="Times New Roman"/>
            </a:endParaRPr>
          </a:p>
          <a:p>
            <a:pPr indent="0" lvl="0" marL="0" rtl="0" algn="just">
              <a:spcBef>
                <a:spcPts val="1200"/>
              </a:spcBef>
              <a:spcAft>
                <a:spcPts val="1200"/>
              </a:spcAft>
              <a:buNone/>
            </a:pPr>
            <a:r>
              <a:rPr lang="en">
                <a:latin typeface="Times New Roman"/>
                <a:ea typeface="Times New Roman"/>
                <a:cs typeface="Times New Roman"/>
                <a:sym typeface="Times New Roman"/>
              </a:rPr>
              <a:t>[4] Geetika Gautam, Divakar yadav " Sentiment Analysis of Twitter Data Using Machine Learning Approaches and Semantic Analysis ", In IEEE Contemporary Computing (IC3), 2014 Seventh International Conference on 7-9 Aug. 2014.</a:t>
            </a:r>
            <a:endParaRPr>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8"/>
          <p:cNvSpPr txBox="1"/>
          <p:nvPr>
            <p:ph idx="1" type="body"/>
          </p:nvPr>
        </p:nvSpPr>
        <p:spPr>
          <a:xfrm>
            <a:off x="819150" y="1851650"/>
            <a:ext cx="7505700" cy="11505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1200"/>
              </a:spcAft>
              <a:buNone/>
            </a:pPr>
            <a:r>
              <a:rPr lang="en" sz="4800">
                <a:latin typeface="Georgia"/>
                <a:ea typeface="Georgia"/>
                <a:cs typeface="Georgia"/>
                <a:sym typeface="Georgia"/>
              </a:rPr>
              <a:t>Thank You</a:t>
            </a:r>
            <a:endParaRPr sz="4800">
              <a:latin typeface="Georgia"/>
              <a:ea typeface="Georgia"/>
              <a:cs typeface="Georgia"/>
              <a:sym typeface="Georgia"/>
            </a:endParaRPr>
          </a:p>
        </p:txBody>
      </p:sp>
      <p:pic>
        <p:nvPicPr>
          <p:cNvPr id="305" name="Google Shape;305;p38"/>
          <p:cNvPicPr preferRelativeResize="0"/>
          <p:nvPr/>
        </p:nvPicPr>
        <p:blipFill>
          <a:blip r:embed="rId3">
            <a:alphaModFix/>
          </a:blip>
          <a:stretch>
            <a:fillRect/>
          </a:stretch>
        </p:blipFill>
        <p:spPr>
          <a:xfrm>
            <a:off x="406800" y="3002150"/>
            <a:ext cx="2451889" cy="1836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819150" y="458425"/>
            <a:ext cx="7505700" cy="6189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rgbClr val="000000"/>
              </a:buClr>
              <a:buSzPct val="29117"/>
              <a:buFont typeface="Arial"/>
              <a:buNone/>
            </a:pPr>
            <a:r>
              <a:rPr lang="en" sz="3400">
                <a:latin typeface="Times New Roman"/>
                <a:ea typeface="Times New Roman"/>
                <a:cs typeface="Times New Roman"/>
                <a:sym typeface="Times New Roman"/>
              </a:rPr>
              <a:t>WHY TWITTER?</a:t>
            </a:r>
            <a:endParaRPr>
              <a:latin typeface="Times New Roman"/>
              <a:ea typeface="Times New Roman"/>
              <a:cs typeface="Times New Roman"/>
              <a:sym typeface="Times New Roman"/>
            </a:endParaRPr>
          </a:p>
        </p:txBody>
      </p:sp>
      <p:sp>
        <p:nvSpPr>
          <p:cNvPr id="146" name="Google Shape;146;p15"/>
          <p:cNvSpPr txBox="1"/>
          <p:nvPr>
            <p:ph idx="1" type="body"/>
          </p:nvPr>
        </p:nvSpPr>
        <p:spPr>
          <a:xfrm>
            <a:off x="819150" y="1221175"/>
            <a:ext cx="4848900" cy="3329400"/>
          </a:xfrm>
          <a:prstGeom prst="rect">
            <a:avLst/>
          </a:prstGeom>
        </p:spPr>
        <p:txBody>
          <a:bodyPr anchorCtr="0" anchor="ctr" bIns="91425" lIns="91425" spcFirstLastPara="1" rIns="91425" wrap="square" tIns="91425">
            <a:normAutofit fontScale="25000"/>
          </a:bodyPr>
          <a:lstStyle/>
          <a:p>
            <a:pPr indent="-341097" lvl="0" marL="457200" rtl="0" algn="just">
              <a:lnSpc>
                <a:spcPct val="150000"/>
              </a:lnSpc>
              <a:spcBef>
                <a:spcPts val="0"/>
              </a:spcBef>
              <a:spcAft>
                <a:spcPts val="0"/>
              </a:spcAft>
              <a:buClr>
                <a:srgbClr val="000000"/>
              </a:buClr>
              <a:buSzPct val="100000"/>
              <a:buFont typeface="Times New Roman"/>
              <a:buChar char="❏"/>
            </a:pPr>
            <a:r>
              <a:rPr lang="en" sz="7086">
                <a:solidFill>
                  <a:srgbClr val="000000"/>
                </a:solidFill>
                <a:latin typeface="Times New Roman"/>
                <a:ea typeface="Times New Roman"/>
                <a:cs typeface="Times New Roman"/>
                <a:sym typeface="Times New Roman"/>
              </a:rPr>
              <a:t>Large Volume of Data</a:t>
            </a:r>
            <a:endParaRPr sz="7086">
              <a:solidFill>
                <a:srgbClr val="000000"/>
              </a:solidFill>
              <a:latin typeface="Times New Roman"/>
              <a:ea typeface="Times New Roman"/>
              <a:cs typeface="Times New Roman"/>
              <a:sym typeface="Times New Roman"/>
            </a:endParaRPr>
          </a:p>
          <a:p>
            <a:pPr indent="-341097" lvl="0" marL="457200" rtl="0" algn="just">
              <a:lnSpc>
                <a:spcPct val="150000"/>
              </a:lnSpc>
              <a:spcBef>
                <a:spcPts val="0"/>
              </a:spcBef>
              <a:spcAft>
                <a:spcPts val="0"/>
              </a:spcAft>
              <a:buClr>
                <a:srgbClr val="000000"/>
              </a:buClr>
              <a:buSzPct val="100000"/>
              <a:buFont typeface="Times New Roman"/>
              <a:buChar char="❏"/>
            </a:pPr>
            <a:r>
              <a:rPr lang="en" sz="7086">
                <a:solidFill>
                  <a:srgbClr val="000000"/>
                </a:solidFill>
                <a:latin typeface="Times New Roman"/>
                <a:ea typeface="Times New Roman"/>
                <a:cs typeface="Times New Roman"/>
                <a:sym typeface="Times New Roman"/>
              </a:rPr>
              <a:t>Concise and Informal Language</a:t>
            </a:r>
            <a:endParaRPr sz="7086">
              <a:solidFill>
                <a:srgbClr val="000000"/>
              </a:solidFill>
              <a:latin typeface="Times New Roman"/>
              <a:ea typeface="Times New Roman"/>
              <a:cs typeface="Times New Roman"/>
              <a:sym typeface="Times New Roman"/>
            </a:endParaRPr>
          </a:p>
          <a:p>
            <a:pPr indent="-341097" lvl="0" marL="457200" rtl="0" algn="just">
              <a:lnSpc>
                <a:spcPct val="150000"/>
              </a:lnSpc>
              <a:spcBef>
                <a:spcPts val="0"/>
              </a:spcBef>
              <a:spcAft>
                <a:spcPts val="0"/>
              </a:spcAft>
              <a:buClr>
                <a:srgbClr val="000000"/>
              </a:buClr>
              <a:buSzPct val="100000"/>
              <a:buFont typeface="Times New Roman"/>
              <a:buChar char="❏"/>
            </a:pPr>
            <a:r>
              <a:rPr lang="en" sz="7086">
                <a:solidFill>
                  <a:srgbClr val="000000"/>
                </a:solidFill>
                <a:latin typeface="Times New Roman"/>
                <a:ea typeface="Times New Roman"/>
                <a:cs typeface="Times New Roman"/>
                <a:sym typeface="Times New Roman"/>
              </a:rPr>
              <a:t>Hashtags and Trends</a:t>
            </a:r>
            <a:endParaRPr sz="7086">
              <a:solidFill>
                <a:srgbClr val="000000"/>
              </a:solidFill>
              <a:latin typeface="Times New Roman"/>
              <a:ea typeface="Times New Roman"/>
              <a:cs typeface="Times New Roman"/>
              <a:sym typeface="Times New Roman"/>
            </a:endParaRPr>
          </a:p>
          <a:p>
            <a:pPr indent="-341097" lvl="0" marL="457200" rtl="0" algn="just">
              <a:lnSpc>
                <a:spcPct val="150000"/>
              </a:lnSpc>
              <a:spcBef>
                <a:spcPts val="0"/>
              </a:spcBef>
              <a:spcAft>
                <a:spcPts val="0"/>
              </a:spcAft>
              <a:buClr>
                <a:srgbClr val="000000"/>
              </a:buClr>
              <a:buSzPct val="100000"/>
              <a:buFont typeface="Times New Roman"/>
              <a:buChar char="❏"/>
            </a:pPr>
            <a:r>
              <a:rPr lang="en" sz="7086">
                <a:solidFill>
                  <a:srgbClr val="000000"/>
                </a:solidFill>
                <a:latin typeface="Times New Roman"/>
                <a:ea typeface="Times New Roman"/>
                <a:cs typeface="Times New Roman"/>
                <a:sym typeface="Times New Roman"/>
              </a:rPr>
              <a:t>Opinion Mining</a:t>
            </a:r>
            <a:endParaRPr sz="7086">
              <a:solidFill>
                <a:srgbClr val="000000"/>
              </a:solidFill>
              <a:latin typeface="Times New Roman"/>
              <a:ea typeface="Times New Roman"/>
              <a:cs typeface="Times New Roman"/>
              <a:sym typeface="Times New Roman"/>
            </a:endParaRPr>
          </a:p>
          <a:p>
            <a:pPr indent="-341097" lvl="0" marL="457200" rtl="0" algn="just">
              <a:lnSpc>
                <a:spcPct val="150000"/>
              </a:lnSpc>
              <a:spcBef>
                <a:spcPts val="0"/>
              </a:spcBef>
              <a:spcAft>
                <a:spcPts val="0"/>
              </a:spcAft>
              <a:buClr>
                <a:srgbClr val="000000"/>
              </a:buClr>
              <a:buSzPct val="100000"/>
              <a:buFont typeface="Times New Roman"/>
              <a:buChar char="❏"/>
            </a:pPr>
            <a:r>
              <a:rPr lang="en" sz="7086">
                <a:solidFill>
                  <a:srgbClr val="000000"/>
                </a:solidFill>
                <a:latin typeface="Times New Roman"/>
                <a:ea typeface="Times New Roman"/>
                <a:cs typeface="Times New Roman"/>
                <a:sym typeface="Times New Roman"/>
              </a:rPr>
              <a:t>Customer Feedback and Brand Monitoring</a:t>
            </a:r>
            <a:endParaRPr sz="7086">
              <a:solidFill>
                <a:srgbClr val="000000"/>
              </a:solidFill>
              <a:latin typeface="Times New Roman"/>
              <a:ea typeface="Times New Roman"/>
              <a:cs typeface="Times New Roman"/>
              <a:sym typeface="Times New Roman"/>
            </a:endParaRPr>
          </a:p>
          <a:p>
            <a:pPr indent="-341097" lvl="0" marL="457200" rtl="0" algn="just">
              <a:lnSpc>
                <a:spcPct val="150000"/>
              </a:lnSpc>
              <a:spcBef>
                <a:spcPts val="0"/>
              </a:spcBef>
              <a:spcAft>
                <a:spcPts val="0"/>
              </a:spcAft>
              <a:buClr>
                <a:srgbClr val="000000"/>
              </a:buClr>
              <a:buSzPct val="100000"/>
              <a:buFont typeface="Times New Roman"/>
              <a:buChar char="❏"/>
            </a:pPr>
            <a:r>
              <a:rPr lang="en" sz="7086">
                <a:solidFill>
                  <a:srgbClr val="000000"/>
                </a:solidFill>
                <a:latin typeface="Times New Roman"/>
                <a:ea typeface="Times New Roman"/>
                <a:cs typeface="Times New Roman"/>
                <a:sym typeface="Times New Roman"/>
              </a:rPr>
              <a:t>Sentiment-based Market Research</a:t>
            </a:r>
            <a:endParaRPr sz="7086">
              <a:solidFill>
                <a:srgbClr val="000000"/>
              </a:solidFill>
              <a:latin typeface="Times New Roman"/>
              <a:ea typeface="Times New Roman"/>
              <a:cs typeface="Times New Roman"/>
              <a:sym typeface="Times New Roman"/>
            </a:endParaRPr>
          </a:p>
          <a:p>
            <a:pPr indent="0" lvl="0" marL="457200" rtl="0" algn="just">
              <a:spcBef>
                <a:spcPts val="1200"/>
              </a:spcBef>
              <a:spcAft>
                <a:spcPts val="0"/>
              </a:spcAft>
              <a:buNone/>
            </a:pPr>
            <a:r>
              <a:t/>
            </a:r>
            <a:endParaRPr sz="1500">
              <a:solidFill>
                <a:srgbClr val="000000"/>
              </a:solidFill>
              <a:latin typeface="Times New Roman"/>
              <a:ea typeface="Times New Roman"/>
              <a:cs typeface="Times New Roman"/>
              <a:sym typeface="Times New Roman"/>
            </a:endParaRPr>
          </a:p>
          <a:p>
            <a:pPr indent="0" lvl="0" marL="0" rtl="0" algn="just">
              <a:spcBef>
                <a:spcPts val="1200"/>
              </a:spcBef>
              <a:spcAft>
                <a:spcPts val="0"/>
              </a:spcAft>
              <a:buNone/>
            </a:pPr>
            <a:r>
              <a:t/>
            </a:r>
            <a:endParaRPr sz="1500">
              <a:solidFill>
                <a:srgbClr val="000000"/>
              </a:solidFill>
              <a:latin typeface="Times New Roman"/>
              <a:ea typeface="Times New Roman"/>
              <a:cs typeface="Times New Roman"/>
              <a:sym typeface="Times New Roman"/>
            </a:endParaRPr>
          </a:p>
          <a:p>
            <a:pPr indent="0" lvl="0" marL="0" rtl="0" algn="just">
              <a:spcBef>
                <a:spcPts val="1200"/>
              </a:spcBef>
              <a:spcAft>
                <a:spcPts val="1200"/>
              </a:spcAft>
              <a:buNone/>
            </a:pPr>
            <a:r>
              <a:t/>
            </a:r>
            <a:endParaRPr sz="1500">
              <a:solidFill>
                <a:srgbClr val="000000"/>
              </a:solidFill>
              <a:latin typeface="Times New Roman"/>
              <a:ea typeface="Times New Roman"/>
              <a:cs typeface="Times New Roman"/>
              <a:sym typeface="Times New Roman"/>
            </a:endParaRPr>
          </a:p>
        </p:txBody>
      </p:sp>
      <p:pic>
        <p:nvPicPr>
          <p:cNvPr id="147" name="Google Shape;147;p15"/>
          <p:cNvPicPr preferRelativeResize="0"/>
          <p:nvPr/>
        </p:nvPicPr>
        <p:blipFill>
          <a:blip r:embed="rId3">
            <a:alphaModFix/>
          </a:blip>
          <a:stretch>
            <a:fillRect/>
          </a:stretch>
        </p:blipFill>
        <p:spPr>
          <a:xfrm>
            <a:off x="5667925" y="1543050"/>
            <a:ext cx="2978500" cy="2057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893525" y="619650"/>
            <a:ext cx="7505700" cy="847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3400">
                <a:latin typeface="Times New Roman"/>
                <a:ea typeface="Times New Roman"/>
                <a:cs typeface="Times New Roman"/>
                <a:sym typeface="Times New Roman"/>
              </a:rPr>
              <a:t>AIM</a:t>
            </a:r>
            <a:endParaRPr sz="3400">
              <a:latin typeface="Times New Roman"/>
              <a:ea typeface="Times New Roman"/>
              <a:cs typeface="Times New Roman"/>
              <a:sym typeface="Times New Roman"/>
            </a:endParaRPr>
          </a:p>
        </p:txBody>
      </p:sp>
      <p:sp>
        <p:nvSpPr>
          <p:cNvPr id="153" name="Google Shape;153;p16"/>
          <p:cNvSpPr txBox="1"/>
          <p:nvPr>
            <p:ph idx="1" type="body"/>
          </p:nvPr>
        </p:nvSpPr>
        <p:spPr>
          <a:xfrm>
            <a:off x="893525" y="1643700"/>
            <a:ext cx="7505700" cy="1571400"/>
          </a:xfrm>
          <a:prstGeom prst="rect">
            <a:avLst/>
          </a:prstGeom>
        </p:spPr>
        <p:txBody>
          <a:bodyPr anchorCtr="0" anchor="t" bIns="91425" lIns="91425" spcFirstLastPara="1" rIns="91425" wrap="square" tIns="91425">
            <a:normAutofit fontScale="25000" lnSpcReduction="20000"/>
          </a:bodyPr>
          <a:lstStyle/>
          <a:p>
            <a:pPr indent="0" lvl="0" marL="0" rtl="0" algn="just">
              <a:lnSpc>
                <a:spcPct val="150000"/>
              </a:lnSpc>
              <a:spcBef>
                <a:spcPts val="0"/>
              </a:spcBef>
              <a:spcAft>
                <a:spcPts val="0"/>
              </a:spcAft>
              <a:buNone/>
            </a:pPr>
            <a:r>
              <a:rPr lang="en" sz="8696">
                <a:solidFill>
                  <a:srgbClr val="121D22"/>
                </a:solidFill>
                <a:latin typeface="Times New Roman"/>
                <a:ea typeface="Times New Roman"/>
                <a:cs typeface="Times New Roman"/>
                <a:sym typeface="Times New Roman"/>
              </a:rPr>
              <a:t>The main aim is to analyse the tweets from twitter application api dataset and then try to build machine learning models that can classify whether the tweets are positive or negative.</a:t>
            </a:r>
            <a:endParaRPr sz="8696">
              <a:solidFill>
                <a:srgbClr val="121D22"/>
              </a:solidFill>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pic>
        <p:nvPicPr>
          <p:cNvPr id="154" name="Google Shape;154;p16"/>
          <p:cNvPicPr preferRelativeResize="0"/>
          <p:nvPr/>
        </p:nvPicPr>
        <p:blipFill>
          <a:blip r:embed="rId3">
            <a:alphaModFix/>
          </a:blip>
          <a:stretch>
            <a:fillRect/>
          </a:stretch>
        </p:blipFill>
        <p:spPr>
          <a:xfrm>
            <a:off x="3518634" y="3284550"/>
            <a:ext cx="2106717" cy="1154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819150" y="711425"/>
            <a:ext cx="7505700" cy="78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400">
                <a:latin typeface="Times New Roman"/>
                <a:ea typeface="Times New Roman"/>
                <a:cs typeface="Times New Roman"/>
                <a:sym typeface="Times New Roman"/>
              </a:rPr>
              <a:t>OBJECTIVE</a:t>
            </a:r>
            <a:endParaRPr sz="3400">
              <a:latin typeface="Times New Roman"/>
              <a:ea typeface="Times New Roman"/>
              <a:cs typeface="Times New Roman"/>
              <a:sym typeface="Times New Roman"/>
            </a:endParaRPr>
          </a:p>
        </p:txBody>
      </p:sp>
      <p:sp>
        <p:nvSpPr>
          <p:cNvPr id="160" name="Google Shape;160;p17"/>
          <p:cNvSpPr txBox="1"/>
          <p:nvPr>
            <p:ph idx="1" type="body"/>
          </p:nvPr>
        </p:nvSpPr>
        <p:spPr>
          <a:xfrm>
            <a:off x="819150" y="1665750"/>
            <a:ext cx="7505700" cy="27729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0"/>
              </a:spcAft>
              <a:buNone/>
            </a:pPr>
            <a:r>
              <a:rPr lang="en" sz="2300">
                <a:solidFill>
                  <a:srgbClr val="121D22"/>
                </a:solidFill>
                <a:latin typeface="Times New Roman"/>
                <a:ea typeface="Times New Roman"/>
                <a:cs typeface="Times New Roman"/>
                <a:sym typeface="Times New Roman"/>
              </a:rPr>
              <a:t>To implement various machine learning algorithms for automatic classification of text data into positive or negative.</a:t>
            </a:r>
            <a:endParaRPr sz="2300">
              <a:solidFill>
                <a:srgbClr val="121D22"/>
              </a:solidFill>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pic>
        <p:nvPicPr>
          <p:cNvPr id="161" name="Google Shape;161;p17"/>
          <p:cNvPicPr preferRelativeResize="0"/>
          <p:nvPr/>
        </p:nvPicPr>
        <p:blipFill>
          <a:blip r:embed="rId3">
            <a:alphaModFix/>
          </a:blip>
          <a:stretch>
            <a:fillRect/>
          </a:stretch>
        </p:blipFill>
        <p:spPr>
          <a:xfrm>
            <a:off x="3128950" y="2772700"/>
            <a:ext cx="2886075" cy="1581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666650" y="246525"/>
            <a:ext cx="7987500" cy="58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990"/>
              <a:buFont typeface="Arial"/>
              <a:buNone/>
            </a:pPr>
            <a:r>
              <a:rPr lang="en" sz="3400">
                <a:latin typeface="Times New Roman"/>
                <a:ea typeface="Times New Roman"/>
                <a:cs typeface="Times New Roman"/>
                <a:sym typeface="Times New Roman"/>
              </a:rPr>
              <a:t>LITERATURE SURVEY</a:t>
            </a:r>
            <a:endParaRPr sz="3400"/>
          </a:p>
        </p:txBody>
      </p:sp>
      <p:graphicFrame>
        <p:nvGraphicFramePr>
          <p:cNvPr id="167" name="Google Shape;167;p18"/>
          <p:cNvGraphicFramePr/>
          <p:nvPr/>
        </p:nvGraphicFramePr>
        <p:xfrm>
          <a:off x="666600" y="972607"/>
          <a:ext cx="3000000" cy="3000000"/>
        </p:xfrm>
        <a:graphic>
          <a:graphicData uri="http://schemas.openxmlformats.org/drawingml/2006/table">
            <a:tbl>
              <a:tblPr>
                <a:noFill/>
                <a:tableStyleId>{A2BD2C59-77D7-4D19-B9C0-7CA41A5EA2BF}</a:tableStyleId>
              </a:tblPr>
              <a:tblGrid>
                <a:gridCol w="818325"/>
                <a:gridCol w="2301275"/>
                <a:gridCol w="1672975"/>
                <a:gridCol w="2012550"/>
                <a:gridCol w="1182475"/>
              </a:tblGrid>
              <a:tr h="609575">
                <a:tc>
                  <a:txBody>
                    <a:bodyPr/>
                    <a:lstStyle/>
                    <a:p>
                      <a:pPr indent="0" lvl="0" marL="0" rtl="0" algn="l">
                        <a:spcBef>
                          <a:spcPts val="0"/>
                        </a:spcBef>
                        <a:spcAft>
                          <a:spcPts val="0"/>
                        </a:spcAft>
                        <a:buNone/>
                      </a:pPr>
                      <a:r>
                        <a:rPr lang="en">
                          <a:solidFill>
                            <a:srgbClr val="38761D"/>
                          </a:solidFill>
                          <a:latin typeface="Times New Roman"/>
                          <a:ea typeface="Times New Roman"/>
                          <a:cs typeface="Times New Roman"/>
                          <a:sym typeface="Times New Roman"/>
                        </a:rPr>
                        <a:t>SL.NO.</a:t>
                      </a:r>
                      <a:endParaRPr>
                        <a:solidFill>
                          <a:srgbClr val="38761D"/>
                        </a:solidFill>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lang="en">
                          <a:solidFill>
                            <a:srgbClr val="38761D"/>
                          </a:solidFill>
                          <a:latin typeface="Times New Roman"/>
                          <a:ea typeface="Times New Roman"/>
                          <a:cs typeface="Times New Roman"/>
                          <a:sym typeface="Times New Roman"/>
                        </a:rPr>
                        <a:t>TITLE</a:t>
                      </a:r>
                      <a:endParaRPr>
                        <a:solidFill>
                          <a:srgbClr val="38761D"/>
                        </a:solidFill>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lang="en">
                          <a:solidFill>
                            <a:srgbClr val="38761D"/>
                          </a:solidFill>
                          <a:latin typeface="Times New Roman"/>
                          <a:ea typeface="Times New Roman"/>
                          <a:cs typeface="Times New Roman"/>
                          <a:sym typeface="Times New Roman"/>
                        </a:rPr>
                        <a:t>AUTHORS</a:t>
                      </a:r>
                      <a:endParaRPr>
                        <a:solidFill>
                          <a:srgbClr val="38761D"/>
                        </a:solidFill>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lang="en">
                          <a:solidFill>
                            <a:srgbClr val="38761D"/>
                          </a:solidFill>
                          <a:latin typeface="Times New Roman"/>
                          <a:ea typeface="Times New Roman"/>
                          <a:cs typeface="Times New Roman"/>
                          <a:sym typeface="Times New Roman"/>
                        </a:rPr>
                        <a:t>TECHNIQUES</a:t>
                      </a:r>
                      <a:endParaRPr>
                        <a:solidFill>
                          <a:srgbClr val="38761D"/>
                        </a:solidFill>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lang="en">
                          <a:solidFill>
                            <a:srgbClr val="38761D"/>
                          </a:solidFill>
                          <a:latin typeface="Times New Roman"/>
                          <a:ea typeface="Times New Roman"/>
                          <a:cs typeface="Times New Roman"/>
                          <a:sym typeface="Times New Roman"/>
                        </a:rPr>
                        <a:t>ACCURACY</a:t>
                      </a:r>
                      <a:endParaRPr>
                        <a:solidFill>
                          <a:srgbClr val="38761D"/>
                        </a:solidFill>
                        <a:latin typeface="Times New Roman"/>
                        <a:ea typeface="Times New Roman"/>
                        <a:cs typeface="Times New Roman"/>
                        <a:sym typeface="Times New Roman"/>
                      </a:endParaRPr>
                    </a:p>
                  </a:txBody>
                  <a:tcPr marT="91425" marB="91425" marR="91425" marL="91425"/>
                </a:tc>
              </a:tr>
              <a:tr h="9220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1</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Study of Twitter Sentiment Analysis using Machine Learning Algorithms on Python</a:t>
                      </a:r>
                      <a:endParaRPr sz="1000">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Bhumika Gupta and Monika Negi, Kanika </a:t>
                      </a:r>
                      <a:r>
                        <a:rPr lang="en" sz="1000">
                          <a:solidFill>
                            <a:srgbClr val="121D22"/>
                          </a:solidFill>
                          <a:latin typeface="Times New Roman"/>
                          <a:ea typeface="Times New Roman"/>
                          <a:cs typeface="Times New Roman"/>
                          <a:sym typeface="Times New Roman"/>
                        </a:rPr>
                        <a:t>Vishwakarma</a:t>
                      </a:r>
                      <a:r>
                        <a:rPr lang="en" sz="1000">
                          <a:solidFill>
                            <a:srgbClr val="121D22"/>
                          </a:solidFill>
                          <a:latin typeface="Times New Roman"/>
                          <a:ea typeface="Times New Roman"/>
                          <a:cs typeface="Times New Roman"/>
                          <a:sym typeface="Times New Roman"/>
                        </a:rPr>
                        <a:t>, Goldi Rawal</a:t>
                      </a:r>
                      <a:endParaRPr sz="1000">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SVM, </a:t>
                      </a:r>
                      <a:r>
                        <a:rPr lang="en" sz="1000">
                          <a:solidFill>
                            <a:srgbClr val="121D22"/>
                          </a:solidFill>
                          <a:latin typeface="Times New Roman"/>
                          <a:ea typeface="Times New Roman"/>
                          <a:cs typeface="Times New Roman"/>
                          <a:sym typeface="Times New Roman"/>
                        </a:rPr>
                        <a:t>Naives</a:t>
                      </a:r>
                      <a:r>
                        <a:rPr lang="en" sz="1000">
                          <a:solidFill>
                            <a:srgbClr val="121D22"/>
                          </a:solidFill>
                          <a:latin typeface="Times New Roman"/>
                          <a:ea typeface="Times New Roman"/>
                          <a:cs typeface="Times New Roman"/>
                          <a:sym typeface="Times New Roman"/>
                        </a:rPr>
                        <a:t>' Bayes, Random Forest Classification,DAN2</a:t>
                      </a:r>
                      <a:endParaRPr sz="1000">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85%,66.24%,87.,</a:t>
                      </a:r>
                      <a:endParaRPr sz="1000">
                        <a:solidFill>
                          <a:srgbClr val="121D22"/>
                        </a:solidFill>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86.06%</a:t>
                      </a:r>
                      <a:endParaRPr sz="1000">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a:p>
                  </a:txBody>
                  <a:tcPr marT="91425" marB="91425" marR="91425" marL="91425"/>
                </a:tc>
              </a:tr>
              <a:tr h="6104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2</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Sentiment analysis of Twitter Data: A Survey of techniques.</a:t>
                      </a:r>
                      <a:endParaRPr sz="13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Vishal A. Kharde,S.S. Sonawane</a:t>
                      </a:r>
                      <a:endParaRPr sz="1000">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SVM, </a:t>
                      </a:r>
                      <a:r>
                        <a:rPr lang="en" sz="1000">
                          <a:solidFill>
                            <a:srgbClr val="121D22"/>
                          </a:solidFill>
                          <a:latin typeface="Times New Roman"/>
                          <a:ea typeface="Times New Roman"/>
                          <a:cs typeface="Times New Roman"/>
                          <a:sym typeface="Times New Roman"/>
                        </a:rPr>
                        <a:t>Naives</a:t>
                      </a:r>
                      <a:r>
                        <a:rPr lang="en" sz="1000">
                          <a:solidFill>
                            <a:srgbClr val="121D22"/>
                          </a:solidFill>
                          <a:latin typeface="Times New Roman"/>
                          <a:ea typeface="Times New Roman"/>
                          <a:cs typeface="Times New Roman"/>
                          <a:sym typeface="Times New Roman"/>
                        </a:rPr>
                        <a:t>' Bayes</a:t>
                      </a:r>
                      <a:endParaRPr sz="1000">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76.68%,74.56%</a:t>
                      </a:r>
                      <a:endParaRPr sz="1000">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txBody>
                  <a:tcPr marT="91425" marB="91425" marR="91425" marL="91425"/>
                </a:tc>
              </a:tr>
              <a:tr h="637925">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3</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Sentiment Analysis of Twitter text using machine learning algorithms</a:t>
                      </a:r>
                      <a:endParaRPr sz="1000">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Hawar Sameen Ali Barzenji</a:t>
                      </a:r>
                      <a:endParaRPr sz="1000">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Gaussian Naïve Bayes Classifier, SVM classifier,</a:t>
                      </a:r>
                      <a:endParaRPr sz="1000">
                        <a:solidFill>
                          <a:srgbClr val="121D22"/>
                        </a:solidFill>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Random Forest Classifier</a:t>
                      </a:r>
                      <a:endParaRPr sz="1000">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121D22"/>
                          </a:solidFill>
                          <a:latin typeface="Times New Roman"/>
                          <a:ea typeface="Times New Roman"/>
                          <a:cs typeface="Times New Roman"/>
                          <a:sym typeface="Times New Roman"/>
                        </a:rPr>
                        <a:t>72%,89%,88%</a:t>
                      </a:r>
                      <a:endParaRPr sz="1000">
                        <a:solidFill>
                          <a:srgbClr val="121D22"/>
                        </a:solidFill>
                        <a:latin typeface="Times New Roman"/>
                        <a:ea typeface="Times New Roman"/>
                        <a:cs typeface="Times New Roman"/>
                        <a:sym typeface="Times New Roman"/>
                      </a:endParaRPr>
                    </a:p>
                    <a:p>
                      <a:pPr indent="0" lvl="0" marL="0" rtl="0" algn="l">
                        <a:spcBef>
                          <a:spcPts val="0"/>
                        </a:spcBef>
                        <a:spcAft>
                          <a:spcPts val="0"/>
                        </a:spcAft>
                        <a:buNone/>
                      </a:pPr>
                      <a:r>
                        <a:t/>
                      </a:r>
                      <a:endParaRPr sz="1000">
                        <a:latin typeface="Times New Roman"/>
                        <a:ea typeface="Times New Roman"/>
                        <a:cs typeface="Times New Roman"/>
                        <a:sym typeface="Times New Roman"/>
                      </a:endParaRPr>
                    </a:p>
                  </a:txBody>
                  <a:tcPr marT="91425" marB="91425" marR="91425" marL="91425"/>
                </a:tc>
              </a:tr>
              <a:tr h="3962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4</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lang="en" sz="1000">
                          <a:latin typeface="Times New Roman"/>
                          <a:ea typeface="Times New Roman"/>
                          <a:cs typeface="Times New Roman"/>
                          <a:sym typeface="Times New Roman"/>
                        </a:rPr>
                        <a:t>Sentiment Analysis using NLP and Machine Learning Techniques on Social Media Data.</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lang="en" sz="1000">
                          <a:latin typeface="Times New Roman"/>
                          <a:ea typeface="Times New Roman"/>
                          <a:cs typeface="Times New Roman"/>
                          <a:sym typeface="Times New Roman"/>
                        </a:rPr>
                        <a:t>M.Kavitha,R.Srinivasan</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lang="en" sz="1000">
                          <a:latin typeface="Times New Roman"/>
                          <a:ea typeface="Times New Roman"/>
                          <a:cs typeface="Times New Roman"/>
                          <a:sym typeface="Times New Roman"/>
                        </a:rPr>
                        <a:t>Random Forest Tree,Decision Tree,Logistic Regression</a:t>
                      </a:r>
                      <a:endParaRPr sz="1000">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lang="en" sz="1000">
                          <a:latin typeface="Times New Roman"/>
                          <a:ea typeface="Times New Roman"/>
                          <a:cs typeface="Times New Roman"/>
                          <a:sym typeface="Times New Roman"/>
                        </a:rPr>
                        <a:t>95%,83%,78%</a:t>
                      </a:r>
                      <a:endParaRPr sz="1000">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9"/>
          <p:cNvSpPr txBox="1"/>
          <p:nvPr>
            <p:ph type="title"/>
          </p:nvPr>
        </p:nvSpPr>
        <p:spPr>
          <a:xfrm>
            <a:off x="819150" y="256300"/>
            <a:ext cx="7505700" cy="63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400">
                <a:latin typeface="Times New Roman"/>
                <a:ea typeface="Times New Roman"/>
                <a:cs typeface="Times New Roman"/>
                <a:sym typeface="Times New Roman"/>
              </a:rPr>
              <a:t>LITERATURE SURVEY</a:t>
            </a:r>
            <a:endParaRPr sz="3400">
              <a:latin typeface="Times New Roman"/>
              <a:ea typeface="Times New Roman"/>
              <a:cs typeface="Times New Roman"/>
              <a:sym typeface="Times New Roman"/>
            </a:endParaRPr>
          </a:p>
        </p:txBody>
      </p:sp>
      <p:graphicFrame>
        <p:nvGraphicFramePr>
          <p:cNvPr id="173" name="Google Shape;173;p19"/>
          <p:cNvGraphicFramePr/>
          <p:nvPr/>
        </p:nvGraphicFramePr>
        <p:xfrm>
          <a:off x="688038" y="956925"/>
          <a:ext cx="3000000" cy="3000000"/>
        </p:xfrm>
        <a:graphic>
          <a:graphicData uri="http://schemas.openxmlformats.org/drawingml/2006/table">
            <a:tbl>
              <a:tblPr>
                <a:noFill/>
                <a:tableStyleId>{A2BD2C59-77D7-4D19-B9C0-7CA41A5EA2BF}</a:tableStyleId>
              </a:tblPr>
              <a:tblGrid>
                <a:gridCol w="774875"/>
                <a:gridCol w="2290250"/>
                <a:gridCol w="1582350"/>
                <a:gridCol w="1560225"/>
                <a:gridCol w="1560225"/>
              </a:tblGrid>
              <a:tr h="382325">
                <a:tc>
                  <a:txBody>
                    <a:bodyPr/>
                    <a:lstStyle/>
                    <a:p>
                      <a:pPr indent="0" lvl="0" marL="0" rtl="0" algn="l">
                        <a:spcBef>
                          <a:spcPts val="0"/>
                        </a:spcBef>
                        <a:spcAft>
                          <a:spcPts val="0"/>
                        </a:spcAft>
                        <a:buNone/>
                      </a:pPr>
                      <a:r>
                        <a:rPr lang="en">
                          <a:latin typeface="Times New Roman"/>
                          <a:ea typeface="Times New Roman"/>
                          <a:cs typeface="Times New Roman"/>
                          <a:sym typeface="Times New Roman"/>
                        </a:rPr>
                        <a:t>SL.NO.</a:t>
                      </a:r>
                      <a:endParaRPr/>
                    </a:p>
                  </a:txBody>
                  <a:tcPr marT="91425" marB="91425" marR="91425" marL="91425"/>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TITLE</a:t>
                      </a:r>
                      <a:endParaRPr/>
                    </a:p>
                  </a:txBody>
                  <a:tcPr marT="91425" marB="91425" marR="91425" marL="91425"/>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AUTHORS</a:t>
                      </a:r>
                      <a:endParaRPr/>
                    </a:p>
                  </a:txBody>
                  <a:tcPr marT="91425" marB="91425" marR="91425" marL="91425"/>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TECHNIQUES</a:t>
                      </a:r>
                      <a:endParaRPr/>
                    </a:p>
                  </a:txBody>
                  <a:tcPr marT="91425" marB="91425" marR="91425" marL="91425"/>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ACCURACY</a:t>
                      </a:r>
                      <a:endParaRPr/>
                    </a:p>
                  </a:txBody>
                  <a:tcPr marT="91425" marB="91425" marR="91425" marL="91425"/>
                </a:tc>
              </a:tr>
              <a:tr h="758825">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5</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Sentimental Analysis of Twitter Data using Machine Learning Approaches</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1200"/>
                        </a:spcBef>
                        <a:spcAft>
                          <a:spcPts val="1200"/>
                        </a:spcAft>
                        <a:buNone/>
                      </a:pPr>
                      <a:r>
                        <a:rPr lang="en" sz="1200">
                          <a:latin typeface="Times New Roman"/>
                          <a:ea typeface="Times New Roman"/>
                          <a:cs typeface="Times New Roman"/>
                          <a:sym typeface="Times New Roman"/>
                        </a:rPr>
                        <a:t>Bandaru Mounika and Dr. M.S.V.S Bhadri Raju</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Naive Bayes,SVM,Random Forest,Decision Tree</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85%,95.5%,95.3,89%</a:t>
                      </a:r>
                      <a:endParaRPr sz="1200">
                        <a:latin typeface="Times New Roman"/>
                        <a:ea typeface="Times New Roman"/>
                        <a:cs typeface="Times New Roman"/>
                        <a:sym typeface="Times New Roman"/>
                      </a:endParaRPr>
                    </a:p>
                  </a:txBody>
                  <a:tcPr marT="91425" marB="91425" marR="91425" marL="91425"/>
                </a:tc>
              </a:tr>
              <a:tr h="758825">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6</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Sentimental Analysis using Twitter Data based on Machine Learning</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Yuxingqi and Zahratu,Shabrina</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SVC</a:t>
                      </a:r>
                      <a:r>
                        <a:rPr b="1" lang="en" sz="1200">
                          <a:latin typeface="Times New Roman"/>
                          <a:ea typeface="Times New Roman"/>
                          <a:cs typeface="Times New Roman"/>
                          <a:sym typeface="Times New Roman"/>
                        </a:rPr>
                        <a:t>,</a:t>
                      </a:r>
                      <a:r>
                        <a:rPr lang="en" sz="1200">
                          <a:latin typeface="Times New Roman"/>
                          <a:ea typeface="Times New Roman"/>
                          <a:cs typeface="Times New Roman"/>
                          <a:sym typeface="Times New Roman"/>
                        </a:rPr>
                        <a:t>Logistic Regression,Random Forest</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71%,75%,82%</a:t>
                      </a:r>
                      <a:endParaRPr sz="1200">
                        <a:latin typeface="Times New Roman"/>
                        <a:ea typeface="Times New Roman"/>
                        <a:cs typeface="Times New Roman"/>
                        <a:sym typeface="Times New Roman"/>
                      </a:endParaRPr>
                    </a:p>
                  </a:txBody>
                  <a:tcPr marT="91425" marB="91425" marR="91425" marL="91425"/>
                </a:tc>
              </a:tr>
              <a:tr h="758825">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7</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Sentimental Analysis on Twitter Data using Machine Learning Algorithms in Python</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S.Siddharth and R.Darsini</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Naive Bayes, Random Forest</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89.9%,87.2</a:t>
                      </a:r>
                      <a:endParaRPr sz="1200">
                        <a:latin typeface="Times New Roman"/>
                        <a:ea typeface="Times New Roman"/>
                        <a:cs typeface="Times New Roman"/>
                        <a:sym typeface="Times New Roman"/>
                      </a:endParaRPr>
                    </a:p>
                  </a:txBody>
                  <a:tcPr marT="91425" marB="91425" marR="91425" marL="91425"/>
                </a:tc>
              </a:tr>
              <a:tr h="1029425">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8</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90000"/>
                        </a:lnSpc>
                        <a:spcBef>
                          <a:spcPts val="1200"/>
                        </a:spcBef>
                        <a:spcAft>
                          <a:spcPts val="1200"/>
                        </a:spcAft>
                        <a:buNone/>
                      </a:pPr>
                      <a:r>
                        <a:rPr lang="en" sz="1200">
                          <a:highlight>
                            <a:srgbClr val="FFFFFF"/>
                          </a:highlight>
                          <a:latin typeface="Times New Roman"/>
                          <a:ea typeface="Times New Roman"/>
                          <a:cs typeface="Times New Roman"/>
                          <a:sym typeface="Times New Roman"/>
                        </a:rPr>
                        <a:t>Sentiment Analysis Using Machine Learning Algorithms</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90000"/>
                        </a:lnSpc>
                        <a:spcBef>
                          <a:spcPts val="1200"/>
                        </a:spcBef>
                        <a:spcAft>
                          <a:spcPts val="0"/>
                        </a:spcAft>
                        <a:buNone/>
                      </a:pPr>
                      <a:r>
                        <a:rPr lang="en" sz="1200">
                          <a:highlight>
                            <a:srgbClr val="FFFFFF"/>
                          </a:highlight>
                          <a:latin typeface="Times New Roman"/>
                          <a:ea typeface="Times New Roman"/>
                          <a:cs typeface="Times New Roman"/>
                          <a:sym typeface="Times New Roman"/>
                        </a:rPr>
                        <a:t>Fatma Jemai,Mohamed Hayouni</a:t>
                      </a:r>
                      <a:endParaRPr sz="1200">
                        <a:highlight>
                          <a:srgbClr val="FFFFFF"/>
                        </a:highlight>
                        <a:latin typeface="Times New Roman"/>
                        <a:ea typeface="Times New Roman"/>
                        <a:cs typeface="Times New Roman"/>
                        <a:sym typeface="Times New Roman"/>
                      </a:endParaRPr>
                    </a:p>
                    <a:p>
                      <a:pPr indent="0" lvl="0" marL="0" rtl="0" algn="ctr">
                        <a:lnSpc>
                          <a:spcPct val="115000"/>
                        </a:lnSpc>
                        <a:spcBef>
                          <a:spcPts val="1200"/>
                        </a:spcBef>
                        <a:spcAft>
                          <a:spcPts val="0"/>
                        </a:spcAft>
                        <a:buNone/>
                      </a:pPr>
                      <a:r>
                        <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Naive Bayes,Logistic Regression ,LinearSVC classifier</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lang="en" sz="1200">
                          <a:latin typeface="Times New Roman"/>
                          <a:ea typeface="Times New Roman"/>
                          <a:cs typeface="Times New Roman"/>
                          <a:sym typeface="Times New Roman"/>
                        </a:rPr>
                        <a:t>79%,78%,75%</a:t>
                      </a:r>
                      <a:endParaRPr sz="1200">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0"/>
          <p:cNvSpPr txBox="1"/>
          <p:nvPr>
            <p:ph type="title"/>
          </p:nvPr>
        </p:nvSpPr>
        <p:spPr>
          <a:xfrm>
            <a:off x="819150" y="269025"/>
            <a:ext cx="7505700" cy="73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3200">
                <a:latin typeface="Times New Roman"/>
                <a:ea typeface="Times New Roman"/>
                <a:cs typeface="Times New Roman"/>
                <a:sym typeface="Times New Roman"/>
              </a:rPr>
              <a:t>METHODOLOGY</a:t>
            </a:r>
            <a:endParaRPr sz="3200">
              <a:latin typeface="Times New Roman"/>
              <a:ea typeface="Times New Roman"/>
              <a:cs typeface="Times New Roman"/>
              <a:sym typeface="Times New Roman"/>
            </a:endParaRPr>
          </a:p>
        </p:txBody>
      </p:sp>
      <p:sp>
        <p:nvSpPr>
          <p:cNvPr id="179" name="Google Shape;179;p20"/>
          <p:cNvSpPr/>
          <p:nvPr/>
        </p:nvSpPr>
        <p:spPr>
          <a:xfrm>
            <a:off x="674425" y="1171300"/>
            <a:ext cx="1553400" cy="738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Input Dataset </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(Twitter)</a:t>
            </a:r>
            <a:endParaRPr>
              <a:latin typeface="Times New Roman"/>
              <a:ea typeface="Times New Roman"/>
              <a:cs typeface="Times New Roman"/>
              <a:sym typeface="Times New Roman"/>
            </a:endParaRPr>
          </a:p>
        </p:txBody>
      </p:sp>
      <p:cxnSp>
        <p:nvCxnSpPr>
          <p:cNvPr id="180" name="Google Shape;180;p20"/>
          <p:cNvCxnSpPr>
            <a:stCxn id="179" idx="6"/>
          </p:cNvCxnSpPr>
          <p:nvPr/>
        </p:nvCxnSpPr>
        <p:spPr>
          <a:xfrm>
            <a:off x="2227825" y="1540750"/>
            <a:ext cx="606300" cy="9300"/>
          </a:xfrm>
          <a:prstGeom prst="straightConnector1">
            <a:avLst/>
          </a:prstGeom>
          <a:noFill/>
          <a:ln cap="flat" cmpd="sng" w="9525">
            <a:solidFill>
              <a:schemeClr val="dk2"/>
            </a:solidFill>
            <a:prstDash val="solid"/>
            <a:round/>
            <a:headEnd len="med" w="med" type="none"/>
            <a:tailEnd len="med" w="med" type="triangle"/>
          </a:ln>
        </p:spPr>
      </p:cxnSp>
      <p:sp>
        <p:nvSpPr>
          <p:cNvPr id="181" name="Google Shape;181;p20"/>
          <p:cNvSpPr/>
          <p:nvPr/>
        </p:nvSpPr>
        <p:spPr>
          <a:xfrm>
            <a:off x="2881475" y="1150000"/>
            <a:ext cx="2159700" cy="786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Text Preprocessing</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(Tokenization, stop words removal, etc)</a:t>
            </a:r>
            <a:endParaRPr>
              <a:latin typeface="Times New Roman"/>
              <a:ea typeface="Times New Roman"/>
              <a:cs typeface="Times New Roman"/>
              <a:sym typeface="Times New Roman"/>
            </a:endParaRPr>
          </a:p>
        </p:txBody>
      </p:sp>
      <p:cxnSp>
        <p:nvCxnSpPr>
          <p:cNvPr id="182" name="Google Shape;182;p20"/>
          <p:cNvCxnSpPr>
            <a:stCxn id="181" idx="3"/>
          </p:cNvCxnSpPr>
          <p:nvPr/>
        </p:nvCxnSpPr>
        <p:spPr>
          <a:xfrm flipH="1" rot="10800000">
            <a:off x="5041175" y="1538350"/>
            <a:ext cx="596700" cy="4800"/>
          </a:xfrm>
          <a:prstGeom prst="straightConnector1">
            <a:avLst/>
          </a:prstGeom>
          <a:noFill/>
          <a:ln cap="flat" cmpd="sng" w="9525">
            <a:solidFill>
              <a:schemeClr val="dk2"/>
            </a:solidFill>
            <a:prstDash val="solid"/>
            <a:round/>
            <a:headEnd len="med" w="med" type="none"/>
            <a:tailEnd len="med" w="med" type="triangle"/>
          </a:ln>
        </p:spPr>
      </p:cxnSp>
      <p:sp>
        <p:nvSpPr>
          <p:cNvPr id="183" name="Google Shape;183;p20"/>
          <p:cNvSpPr/>
          <p:nvPr/>
        </p:nvSpPr>
        <p:spPr>
          <a:xfrm>
            <a:off x="5637950" y="1173625"/>
            <a:ext cx="2283000" cy="73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Exploratory Data Analysis</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(EDA)</a:t>
            </a:r>
            <a:endParaRPr>
              <a:latin typeface="Times New Roman"/>
              <a:ea typeface="Times New Roman"/>
              <a:cs typeface="Times New Roman"/>
              <a:sym typeface="Times New Roman"/>
            </a:endParaRPr>
          </a:p>
        </p:txBody>
      </p:sp>
      <p:cxnSp>
        <p:nvCxnSpPr>
          <p:cNvPr id="184" name="Google Shape;184;p20"/>
          <p:cNvCxnSpPr>
            <a:stCxn id="183" idx="2"/>
          </p:cNvCxnSpPr>
          <p:nvPr/>
        </p:nvCxnSpPr>
        <p:spPr>
          <a:xfrm>
            <a:off x="6779450" y="1912525"/>
            <a:ext cx="6000" cy="507600"/>
          </a:xfrm>
          <a:prstGeom prst="straightConnector1">
            <a:avLst/>
          </a:prstGeom>
          <a:noFill/>
          <a:ln cap="flat" cmpd="sng" w="9525">
            <a:solidFill>
              <a:schemeClr val="dk2"/>
            </a:solidFill>
            <a:prstDash val="solid"/>
            <a:round/>
            <a:headEnd len="med" w="med" type="none"/>
            <a:tailEnd len="med" w="med" type="triangle"/>
          </a:ln>
        </p:spPr>
      </p:cxnSp>
      <p:sp>
        <p:nvSpPr>
          <p:cNvPr id="185" name="Google Shape;185;p20"/>
          <p:cNvSpPr/>
          <p:nvPr/>
        </p:nvSpPr>
        <p:spPr>
          <a:xfrm>
            <a:off x="5732650" y="2420125"/>
            <a:ext cx="2283000" cy="786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Feature Extraction</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a:t>
            </a:r>
            <a:r>
              <a:rPr lang="en">
                <a:latin typeface="Times New Roman"/>
                <a:ea typeface="Times New Roman"/>
                <a:cs typeface="Times New Roman"/>
                <a:sym typeface="Times New Roman"/>
              </a:rPr>
              <a:t>Countvectorizer</a:t>
            </a:r>
            <a:r>
              <a:rPr lang="en">
                <a:latin typeface="Times New Roman"/>
                <a:ea typeface="Times New Roman"/>
                <a:cs typeface="Times New Roman"/>
                <a:sym typeface="Times New Roman"/>
              </a:rPr>
              <a:t>, TF-IDF)</a:t>
            </a:r>
            <a:endParaRPr>
              <a:latin typeface="Times New Roman"/>
              <a:ea typeface="Times New Roman"/>
              <a:cs typeface="Times New Roman"/>
              <a:sym typeface="Times New Roman"/>
            </a:endParaRPr>
          </a:p>
        </p:txBody>
      </p:sp>
      <p:cxnSp>
        <p:nvCxnSpPr>
          <p:cNvPr id="186" name="Google Shape;186;p20"/>
          <p:cNvCxnSpPr>
            <a:stCxn id="185" idx="1"/>
          </p:cNvCxnSpPr>
          <p:nvPr/>
        </p:nvCxnSpPr>
        <p:spPr>
          <a:xfrm flipH="1">
            <a:off x="5135950" y="2813275"/>
            <a:ext cx="596700" cy="4800"/>
          </a:xfrm>
          <a:prstGeom prst="straightConnector1">
            <a:avLst/>
          </a:prstGeom>
          <a:noFill/>
          <a:ln cap="flat" cmpd="sng" w="9525">
            <a:solidFill>
              <a:schemeClr val="dk2"/>
            </a:solidFill>
            <a:prstDash val="solid"/>
            <a:round/>
            <a:headEnd len="med" w="med" type="none"/>
            <a:tailEnd len="med" w="med" type="triangle"/>
          </a:ln>
        </p:spPr>
      </p:cxnSp>
      <p:sp>
        <p:nvSpPr>
          <p:cNvPr id="187" name="Google Shape;187;p20"/>
          <p:cNvSpPr/>
          <p:nvPr/>
        </p:nvSpPr>
        <p:spPr>
          <a:xfrm>
            <a:off x="2938300" y="2467525"/>
            <a:ext cx="2197800" cy="73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Cross Validation</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(Train Test Split)</a:t>
            </a:r>
            <a:endParaRPr>
              <a:latin typeface="Times New Roman"/>
              <a:ea typeface="Times New Roman"/>
              <a:cs typeface="Times New Roman"/>
              <a:sym typeface="Times New Roman"/>
            </a:endParaRPr>
          </a:p>
        </p:txBody>
      </p:sp>
      <p:sp>
        <p:nvSpPr>
          <p:cNvPr id="188" name="Google Shape;188;p20"/>
          <p:cNvSpPr/>
          <p:nvPr/>
        </p:nvSpPr>
        <p:spPr>
          <a:xfrm>
            <a:off x="2976350" y="3717025"/>
            <a:ext cx="2197800" cy="700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Machine Learning Algorithms</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(SVC, KNN, etc)</a:t>
            </a:r>
            <a:endParaRPr>
              <a:latin typeface="Times New Roman"/>
              <a:ea typeface="Times New Roman"/>
              <a:cs typeface="Times New Roman"/>
              <a:sym typeface="Times New Roman"/>
            </a:endParaRPr>
          </a:p>
        </p:txBody>
      </p:sp>
      <p:cxnSp>
        <p:nvCxnSpPr>
          <p:cNvPr id="189" name="Google Shape;189;p20"/>
          <p:cNvCxnSpPr>
            <a:stCxn id="188" idx="3"/>
          </p:cNvCxnSpPr>
          <p:nvPr/>
        </p:nvCxnSpPr>
        <p:spPr>
          <a:xfrm>
            <a:off x="5174150" y="4067425"/>
            <a:ext cx="710100" cy="18900"/>
          </a:xfrm>
          <a:prstGeom prst="straightConnector1">
            <a:avLst/>
          </a:prstGeom>
          <a:noFill/>
          <a:ln cap="flat" cmpd="sng" w="9525">
            <a:solidFill>
              <a:schemeClr val="dk2"/>
            </a:solidFill>
            <a:prstDash val="solid"/>
            <a:round/>
            <a:headEnd len="med" w="med" type="none"/>
            <a:tailEnd len="med" w="med" type="triangle"/>
          </a:ln>
        </p:spPr>
      </p:cxnSp>
      <p:sp>
        <p:nvSpPr>
          <p:cNvPr id="190" name="Google Shape;190;p20"/>
          <p:cNvSpPr/>
          <p:nvPr/>
        </p:nvSpPr>
        <p:spPr>
          <a:xfrm>
            <a:off x="5884250" y="3717025"/>
            <a:ext cx="1818600" cy="738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Output</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(Positive/Negative)</a:t>
            </a:r>
            <a:endParaRPr>
              <a:latin typeface="Times New Roman"/>
              <a:ea typeface="Times New Roman"/>
              <a:cs typeface="Times New Roman"/>
              <a:sym typeface="Times New Roman"/>
            </a:endParaRPr>
          </a:p>
        </p:txBody>
      </p:sp>
      <p:cxnSp>
        <p:nvCxnSpPr>
          <p:cNvPr id="191" name="Google Shape;191;p20"/>
          <p:cNvCxnSpPr>
            <a:endCxn id="188" idx="0"/>
          </p:cNvCxnSpPr>
          <p:nvPr/>
        </p:nvCxnSpPr>
        <p:spPr>
          <a:xfrm>
            <a:off x="4065650" y="3206425"/>
            <a:ext cx="9600" cy="5106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1"/>
          <p:cNvSpPr txBox="1"/>
          <p:nvPr>
            <p:ph type="title"/>
          </p:nvPr>
        </p:nvSpPr>
        <p:spPr>
          <a:xfrm>
            <a:off x="428150" y="430050"/>
            <a:ext cx="8335800" cy="975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Times New Roman"/>
                <a:ea typeface="Times New Roman"/>
                <a:cs typeface="Times New Roman"/>
                <a:sym typeface="Times New Roman"/>
              </a:rPr>
              <a:t> </a:t>
            </a:r>
            <a:r>
              <a:rPr lang="en">
                <a:latin typeface="Times New Roman"/>
                <a:ea typeface="Times New Roman"/>
                <a:cs typeface="Times New Roman"/>
                <a:sym typeface="Times New Roman"/>
              </a:rPr>
              <a:t>STEPS INVOLVED IN PROPOSED METHODOLOGY</a:t>
            </a:r>
            <a:endParaRPr>
              <a:latin typeface="Times New Roman"/>
              <a:ea typeface="Times New Roman"/>
              <a:cs typeface="Times New Roman"/>
              <a:sym typeface="Times New Roman"/>
            </a:endParaRPr>
          </a:p>
        </p:txBody>
      </p:sp>
      <p:sp>
        <p:nvSpPr>
          <p:cNvPr id="197" name="Google Shape;197;p21"/>
          <p:cNvSpPr txBox="1"/>
          <p:nvPr>
            <p:ph idx="1" type="body"/>
          </p:nvPr>
        </p:nvSpPr>
        <p:spPr>
          <a:xfrm>
            <a:off x="819150" y="1292025"/>
            <a:ext cx="7505700" cy="3146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2200" u="sng">
                <a:latin typeface="Times New Roman"/>
                <a:ea typeface="Times New Roman"/>
                <a:cs typeface="Times New Roman"/>
                <a:sym typeface="Times New Roman"/>
              </a:rPr>
              <a:t>DATASET USED</a:t>
            </a:r>
            <a:r>
              <a:rPr lang="en" sz="2200">
                <a:latin typeface="Times New Roman"/>
                <a:ea typeface="Times New Roman"/>
                <a:cs typeface="Times New Roman"/>
                <a:sym typeface="Times New Roman"/>
              </a:rPr>
              <a:t> </a:t>
            </a:r>
            <a:endParaRPr sz="2200">
              <a:latin typeface="Times New Roman"/>
              <a:ea typeface="Times New Roman"/>
              <a:cs typeface="Times New Roman"/>
              <a:sym typeface="Times New Roman"/>
            </a:endParaRPr>
          </a:p>
          <a:p>
            <a:pPr indent="-349250" lvl="0" marL="457200" rtl="0" algn="just">
              <a:lnSpc>
                <a:spcPct val="150000"/>
              </a:lnSpc>
              <a:spcBef>
                <a:spcPts val="1200"/>
              </a:spcBef>
              <a:spcAft>
                <a:spcPts val="0"/>
              </a:spcAft>
              <a:buClr>
                <a:srgbClr val="121D22"/>
              </a:buClr>
              <a:buSzPts val="1900"/>
              <a:buFont typeface="Times New Roman"/>
              <a:buChar char="❖"/>
            </a:pPr>
            <a:r>
              <a:rPr lang="en" sz="1900">
                <a:solidFill>
                  <a:srgbClr val="121D22"/>
                </a:solidFill>
                <a:latin typeface="Times New Roman"/>
                <a:ea typeface="Times New Roman"/>
                <a:cs typeface="Times New Roman"/>
                <a:sym typeface="Times New Roman"/>
              </a:rPr>
              <a:t>The dataset used contains 31,962 tweets extracted using the twitter api.</a:t>
            </a:r>
            <a:endParaRPr sz="1900">
              <a:solidFill>
                <a:srgbClr val="121D22"/>
              </a:solidFill>
              <a:latin typeface="Times New Roman"/>
              <a:ea typeface="Times New Roman"/>
              <a:cs typeface="Times New Roman"/>
              <a:sym typeface="Times New Roman"/>
            </a:endParaRPr>
          </a:p>
          <a:p>
            <a:pPr indent="-349250" lvl="0" marL="457200" rtl="0" algn="just">
              <a:lnSpc>
                <a:spcPct val="150000"/>
              </a:lnSpc>
              <a:spcBef>
                <a:spcPts val="0"/>
              </a:spcBef>
              <a:spcAft>
                <a:spcPts val="0"/>
              </a:spcAft>
              <a:buClr>
                <a:srgbClr val="121D22"/>
              </a:buClr>
              <a:buSzPts val="1900"/>
              <a:buFont typeface="Times New Roman"/>
              <a:buChar char="❖"/>
            </a:pPr>
            <a:r>
              <a:rPr lang="en" sz="1900">
                <a:solidFill>
                  <a:srgbClr val="121D22"/>
                </a:solidFill>
                <a:latin typeface="Times New Roman"/>
                <a:ea typeface="Times New Roman"/>
                <a:cs typeface="Times New Roman"/>
                <a:sym typeface="Times New Roman"/>
              </a:rPr>
              <a:t>The tweets have been annotated (0 = positive i.e, the tweets that is not racist/sexist and 1= negative that is racist/sexist) and they can be used to detect sentiment of the users</a:t>
            </a:r>
            <a:endParaRPr sz="1900">
              <a:solidFill>
                <a:srgbClr val="121D22"/>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